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9933"/>
    <a:srgbClr val="F6ACF2"/>
    <a:srgbClr val="FFC671"/>
    <a:srgbClr val="69E2FF"/>
    <a:srgbClr val="FEF8FE"/>
    <a:srgbClr val="F5DCF8"/>
    <a:srgbClr val="FF6600"/>
    <a:srgbClr val="FFB989"/>
    <a:srgbClr val="81F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2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2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79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0395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02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86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72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1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4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03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82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21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0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4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95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4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2daGuerraMundial/index.html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Hoja_de_estilos_en_cascada#Niveles" TargetMode="External"/><Relationship Id="rId3" Type="http://schemas.openxmlformats.org/officeDocument/2006/relationships/hyperlink" Target="https://developer.mozilla.org/en-US/docs/Web/CSS/Syntax" TargetMode="External"/><Relationship Id="rId7" Type="http://schemas.openxmlformats.org/officeDocument/2006/relationships/hyperlink" Target="https://es.wikipedia.org/wiki/Hoja_de_estilos_en_cascada#Historia" TargetMode="External"/><Relationship Id="rId2" Type="http://schemas.openxmlformats.org/officeDocument/2006/relationships/hyperlink" Target="https://developer.mozilla.org/es/docs/Web/CS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s.wikipedia.org/wiki/Hoja_de_estilos_en_cascada" TargetMode="External"/><Relationship Id="rId5" Type="http://schemas.openxmlformats.org/officeDocument/2006/relationships/hyperlink" Target="https://www.w3.org/Style/CSS/#specs" TargetMode="External"/><Relationship Id="rId10" Type="http://schemas.openxmlformats.org/officeDocument/2006/relationships/hyperlink" Target="https://es.wikipedia.org/wiki/Hoja_de_estilos_en_cascada#Ventajas" TargetMode="External"/><Relationship Id="rId4" Type="http://schemas.openxmlformats.org/officeDocument/2006/relationships/hyperlink" Target="http://aprende-web.net/css/css1_1.php" TargetMode="External"/><Relationship Id="rId9" Type="http://schemas.openxmlformats.org/officeDocument/2006/relationships/hyperlink" Target="https://es.wikipedia.org/wiki/Hoja_de_estilos_en_cascada#Limitacion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EEE0650-BA36-4D8F-96B2-F9206E31C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2783" y="5177308"/>
            <a:ext cx="3353580" cy="924964"/>
          </a:xfrm>
          <a:solidFill>
            <a:schemeClr val="bg2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s-MX" sz="2400" dirty="0">
                <a:latin typeface="Cracked Johnnie" panose="00000400000000000000" pitchFamily="2" charset="0"/>
              </a:rPr>
              <a:t>DOCENTE: ING. MILTON R. COARITE CHOQUE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A60ACA1-AB36-4452-B975-046F9B435849}"/>
              </a:ext>
            </a:extLst>
          </p:cNvPr>
          <p:cNvSpPr/>
          <p:nvPr/>
        </p:nvSpPr>
        <p:spPr>
          <a:xfrm>
            <a:off x="1070130" y="1946446"/>
            <a:ext cx="9857186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ethyst" pitchFamily="2" charset="0"/>
              </a:rPr>
              <a:t>Cascading Style Sheets</a:t>
            </a:r>
            <a:br>
              <a:rPr lang="es-MX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ethyst" pitchFamily="2" charset="0"/>
              </a:rPr>
            </a:br>
            <a:r>
              <a:rPr lang="es-MX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ethyst" pitchFamily="2" charset="0"/>
              </a:rPr>
              <a:t>(CSS)</a:t>
            </a:r>
          </a:p>
        </p:txBody>
      </p:sp>
    </p:spTree>
    <p:extLst>
      <p:ext uri="{BB962C8B-B14F-4D97-AF65-F5344CB8AC3E}">
        <p14:creationId xmlns:p14="http://schemas.microsoft.com/office/powerpoint/2010/main" val="14071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CC29060-9CD0-4418-887D-99E016F94DE8}"/>
              </a:ext>
            </a:extLst>
          </p:cNvPr>
          <p:cNvSpPr/>
          <p:nvPr/>
        </p:nvSpPr>
        <p:spPr>
          <a:xfrm>
            <a:off x="7340916" y="321413"/>
            <a:ext cx="43973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Sintaxis :v x2</a:t>
            </a:r>
          </a:p>
        </p:txBody>
      </p:sp>
      <p:pic>
        <p:nvPicPr>
          <p:cNvPr id="2050" name="Picture 2" descr="css sintaxis - declaraciones block.png">
            <a:extLst>
              <a:ext uri="{FF2B5EF4-FFF2-40B4-BE49-F238E27FC236}">
                <a16:creationId xmlns:a16="http://schemas.microsoft.com/office/drawing/2014/main" id="{B1681C3D-635C-4860-8557-F3A0CEB2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40" y="3732859"/>
            <a:ext cx="8673829" cy="2722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F42AB7F-61C9-485F-A024-3A23F609AB29}"/>
              </a:ext>
            </a:extLst>
          </p:cNvPr>
          <p:cNvSpPr/>
          <p:nvPr/>
        </p:nvSpPr>
        <p:spPr>
          <a:xfrm>
            <a:off x="209568" y="952355"/>
            <a:ext cx="50802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Bloques de Declaración: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EF1111F-1769-4A07-8241-5196AD90A8AD}"/>
              </a:ext>
            </a:extLst>
          </p:cNvPr>
          <p:cNvSpPr/>
          <p:nvPr/>
        </p:nvSpPr>
        <p:spPr>
          <a:xfrm>
            <a:off x="209568" y="1619331"/>
            <a:ext cx="67165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Las declaraciones se agrupan en bloques , es decir en una estructura delimitada por una llave de apertura, ' {‘ y una de cierre, ' }'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85F243C-557E-40C7-A929-D984D59F213C}"/>
              </a:ext>
            </a:extLst>
          </p:cNvPr>
          <p:cNvSpPr/>
          <p:nvPr/>
        </p:nvSpPr>
        <p:spPr>
          <a:xfrm>
            <a:off x="209568" y="2717195"/>
            <a:ext cx="67165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latin typeface="Comic Sans MS" panose="030F0702030302020204" pitchFamily="66" charset="0"/>
              </a:rPr>
              <a:t>A veces, los bloques pueden anidarse, por lo que los tirantes de apertura y cierre deben coincidir.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D887B3-81F9-40EE-9223-3AD49F96678D}"/>
              </a:ext>
            </a:extLst>
          </p:cNvPr>
          <p:cNvSpPr/>
          <p:nvPr/>
        </p:nvSpPr>
        <p:spPr>
          <a:xfrm>
            <a:off x="7136862" y="1619331"/>
            <a:ext cx="48054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Estos bloques son llamados naturalmente bloques de declaración y las declaraciones dentro de ellos están separadas por un punto y coma, ‘ ;’. Un bloque de declaración puede estar vacío, que contiene una declaración nula.</a:t>
            </a:r>
          </a:p>
        </p:txBody>
      </p:sp>
    </p:spTree>
    <p:extLst>
      <p:ext uri="{BB962C8B-B14F-4D97-AF65-F5344CB8AC3E}">
        <p14:creationId xmlns:p14="http://schemas.microsoft.com/office/powerpoint/2010/main" val="2425145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1796D3E-FC9E-47B3-8F60-955D49C95CB1}"/>
              </a:ext>
            </a:extLst>
          </p:cNvPr>
          <p:cNvSpPr/>
          <p:nvPr/>
        </p:nvSpPr>
        <p:spPr>
          <a:xfrm rot="271317">
            <a:off x="7399282" y="574331"/>
            <a:ext cx="43973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dirty="0">
                <a:ln/>
                <a:solidFill>
                  <a:schemeClr val="accent3"/>
                </a:solidFill>
              </a:rPr>
              <a:t>Sintaxis :v x3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96D0F97-3597-4130-BD30-C6B1A45ACD55}"/>
              </a:ext>
            </a:extLst>
          </p:cNvPr>
          <p:cNvSpPr/>
          <p:nvPr/>
        </p:nvSpPr>
        <p:spPr>
          <a:xfrm>
            <a:off x="483626" y="1669571"/>
            <a:ext cx="52751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CSS permite aplicar diferentes declaraciones a diferentes partes del documento asociando condiciones con bloques de declaraciones.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00F9031-B38B-4949-861B-3565745C0872}"/>
              </a:ext>
            </a:extLst>
          </p:cNvPr>
          <p:cNvSpPr/>
          <p:nvPr/>
        </p:nvSpPr>
        <p:spPr>
          <a:xfrm>
            <a:off x="6076544" y="1669571"/>
            <a:ext cx="57301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Cada bloque de declaración (válido) está precedido por uno o más  selectores que son condiciones seleccionando algunos elementos de la página.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766530-7F20-4A08-A3E3-B958581917BE}"/>
              </a:ext>
            </a:extLst>
          </p:cNvPr>
          <p:cNvSpPr/>
          <p:nvPr/>
        </p:nvSpPr>
        <p:spPr>
          <a:xfrm>
            <a:off x="1763948" y="3106874"/>
            <a:ext cx="86251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El bloque de declaraciones de grupo selector de parejas se denomina conjunto de reglas o, a menudo, simplemente una regla 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C6DC71E-86E3-4EB9-A2DB-027ACB4AC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019" y="3988340"/>
            <a:ext cx="8997050" cy="26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35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88672FD-AC76-4CB6-ACCD-0CF0242285E9}"/>
              </a:ext>
            </a:extLst>
          </p:cNvPr>
          <p:cNvSpPr/>
          <p:nvPr/>
        </p:nvSpPr>
        <p:spPr>
          <a:xfrm>
            <a:off x="3648627" y="204680"/>
            <a:ext cx="4700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ien Encounters" panose="00000400000000000000" pitchFamily="2" charset="0"/>
              </a:rPr>
              <a:t>Limitaciones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D897396-EC54-49FA-91F0-08072B6140DD}"/>
              </a:ext>
            </a:extLst>
          </p:cNvPr>
          <p:cNvSpPr/>
          <p:nvPr/>
        </p:nvSpPr>
        <p:spPr>
          <a:xfrm rot="20996142">
            <a:off x="1144402" y="1844502"/>
            <a:ext cx="3054486" cy="1420238"/>
          </a:xfrm>
          <a:prstGeom prst="roundRect">
            <a:avLst/>
          </a:prstGeom>
          <a:solidFill>
            <a:srgbClr val="97D5FF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Los selectores no pueden ascender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91F58C3-1CDC-4588-94E0-45BB8D35B561}"/>
              </a:ext>
            </a:extLst>
          </p:cNvPr>
          <p:cNvSpPr/>
          <p:nvPr/>
        </p:nvSpPr>
        <p:spPr>
          <a:xfrm rot="609128">
            <a:off x="7697708" y="1842389"/>
            <a:ext cx="3054486" cy="14202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solidFill>
                  <a:schemeClr val="bg1"/>
                </a:solidFill>
              </a:rPr>
              <a:t>Las pseudo-clases dinámicas no se pueden controlar</a:t>
            </a:r>
            <a:endParaRPr lang="es-MX" sz="28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BCAD485-9E01-4D73-BB8B-EB04A8D83075}"/>
              </a:ext>
            </a:extLst>
          </p:cNvPr>
          <p:cNvSpPr/>
          <p:nvPr/>
        </p:nvSpPr>
        <p:spPr>
          <a:xfrm rot="21546923">
            <a:off x="4328449" y="3271113"/>
            <a:ext cx="3054486" cy="14202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No se pueden nombrar estilos CSS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A5E1AA9-3DC8-40B1-9D21-034F45085233}"/>
              </a:ext>
            </a:extLst>
          </p:cNvPr>
          <p:cNvSpPr/>
          <p:nvPr/>
        </p:nvSpPr>
        <p:spPr>
          <a:xfrm rot="637339">
            <a:off x="1157277" y="4633938"/>
            <a:ext cx="3054486" cy="1420238"/>
          </a:xfrm>
          <a:prstGeom prst="roundRect">
            <a:avLst/>
          </a:prstGeom>
          <a:solidFill>
            <a:srgbClr val="FFB989"/>
          </a:solidFill>
          <a:ln>
            <a:solidFill>
              <a:srgbClr val="FF66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200" b="1" dirty="0">
                <a:solidFill>
                  <a:schemeClr val="bg1"/>
                </a:solidFill>
                <a:latin typeface="Comic Sans MS" panose="030F0702030302020204" pitchFamily="66" charset="0"/>
              </a:rPr>
              <a:t>No se pueden incluir estilos de una regla dentro de otra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5324960-F75C-45AA-93D4-5F4D0A741404}"/>
              </a:ext>
            </a:extLst>
          </p:cNvPr>
          <p:cNvSpPr/>
          <p:nvPr/>
        </p:nvSpPr>
        <p:spPr>
          <a:xfrm rot="21076337">
            <a:off x="7665346" y="4670014"/>
            <a:ext cx="3054486" cy="142023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No se puede seleccionar texto específico sin alterar el marcado</a:t>
            </a:r>
          </a:p>
        </p:txBody>
      </p:sp>
    </p:spTree>
    <p:extLst>
      <p:ext uri="{BB962C8B-B14F-4D97-AF65-F5344CB8AC3E}">
        <p14:creationId xmlns:p14="http://schemas.microsoft.com/office/powerpoint/2010/main" val="153547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78D5E0-CBE9-4367-AA3E-2BFD76A6BD2A}"/>
              </a:ext>
            </a:extLst>
          </p:cNvPr>
          <p:cNvSpPr/>
          <p:nvPr/>
        </p:nvSpPr>
        <p:spPr>
          <a:xfrm>
            <a:off x="3913131" y="2979510"/>
            <a:ext cx="41793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racked Johnnie" panose="00000400000000000000" pitchFamily="2" charset="0"/>
              </a:rPr>
              <a:t>Ventajas</a:t>
            </a:r>
          </a:p>
        </p:txBody>
      </p:sp>
      <p:sp>
        <p:nvSpPr>
          <p:cNvPr id="3" name="Nube 2">
            <a:extLst>
              <a:ext uri="{FF2B5EF4-FFF2-40B4-BE49-F238E27FC236}">
                <a16:creationId xmlns:a16="http://schemas.microsoft.com/office/drawing/2014/main" id="{F7C68D55-2DD6-4671-88F6-700FF0FE1619}"/>
              </a:ext>
            </a:extLst>
          </p:cNvPr>
          <p:cNvSpPr/>
          <p:nvPr/>
        </p:nvSpPr>
        <p:spPr>
          <a:xfrm>
            <a:off x="4529546" y="329944"/>
            <a:ext cx="3482502" cy="1848256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latin typeface="Comic Sans MS" panose="030F0702030302020204" pitchFamily="66" charset="0"/>
              </a:rPr>
              <a:t>Separación del contenido y la presentación</a:t>
            </a:r>
          </a:p>
        </p:txBody>
      </p:sp>
      <p:sp>
        <p:nvSpPr>
          <p:cNvPr id="4" name="Nube 3">
            <a:extLst>
              <a:ext uri="{FF2B5EF4-FFF2-40B4-BE49-F238E27FC236}">
                <a16:creationId xmlns:a16="http://schemas.microsoft.com/office/drawing/2014/main" id="{4C10FA50-4E77-42D5-A760-56258B32429C}"/>
              </a:ext>
            </a:extLst>
          </p:cNvPr>
          <p:cNvSpPr/>
          <p:nvPr/>
        </p:nvSpPr>
        <p:spPr>
          <a:xfrm>
            <a:off x="8380229" y="2139687"/>
            <a:ext cx="3482502" cy="1848256"/>
          </a:xfrm>
          <a:prstGeom prst="cloud">
            <a:avLst/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latin typeface="Comic Sans MS" panose="030F0702030302020204" pitchFamily="66" charset="0"/>
              </a:rPr>
              <a:t>Consistencia del sitio</a:t>
            </a:r>
          </a:p>
        </p:txBody>
      </p:sp>
      <p:sp>
        <p:nvSpPr>
          <p:cNvPr id="6" name="Nube 5">
            <a:extLst>
              <a:ext uri="{FF2B5EF4-FFF2-40B4-BE49-F238E27FC236}">
                <a16:creationId xmlns:a16="http://schemas.microsoft.com/office/drawing/2014/main" id="{A10F7F19-B43C-4553-AE02-8C646115070D}"/>
              </a:ext>
            </a:extLst>
          </p:cNvPr>
          <p:cNvSpPr/>
          <p:nvPr/>
        </p:nvSpPr>
        <p:spPr>
          <a:xfrm>
            <a:off x="5786186" y="4685491"/>
            <a:ext cx="3482502" cy="1848256"/>
          </a:xfrm>
          <a:prstGeom prst="cloud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dirty="0">
                <a:latin typeface="Comic Sans MS" panose="030F0702030302020204" pitchFamily="66" charset="0"/>
              </a:rPr>
              <a:t>Ancho de banda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4013CBD8-D4BF-4E9D-AF76-4CDCB15796B1}"/>
              </a:ext>
            </a:extLst>
          </p:cNvPr>
          <p:cNvSpPr/>
          <p:nvPr/>
        </p:nvSpPr>
        <p:spPr>
          <a:xfrm>
            <a:off x="834807" y="4685491"/>
            <a:ext cx="3482502" cy="1848256"/>
          </a:xfrm>
          <a:prstGeom prst="cloud">
            <a:avLst/>
          </a:prstGeom>
          <a:solidFill>
            <a:srgbClr val="33993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latin typeface="Comic Sans MS" panose="030F0702030302020204" pitchFamily="66" charset="0"/>
              </a:rPr>
              <a:t>Formateo de página</a:t>
            </a:r>
          </a:p>
        </p:txBody>
      </p:sp>
      <p:sp>
        <p:nvSpPr>
          <p:cNvPr id="9" name="Nube 8">
            <a:extLst>
              <a:ext uri="{FF2B5EF4-FFF2-40B4-BE49-F238E27FC236}">
                <a16:creationId xmlns:a16="http://schemas.microsoft.com/office/drawing/2014/main" id="{66979BDD-F26A-42AD-A2D4-FEEA41505A49}"/>
              </a:ext>
            </a:extLst>
          </p:cNvPr>
          <p:cNvSpPr/>
          <p:nvPr/>
        </p:nvSpPr>
        <p:spPr>
          <a:xfrm>
            <a:off x="287221" y="2023785"/>
            <a:ext cx="3482502" cy="1848256"/>
          </a:xfrm>
          <a:prstGeom prst="cloud">
            <a:avLst/>
          </a:prstGeom>
          <a:solidFill>
            <a:srgbClr val="FF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latin typeface="Comic Sans MS" panose="030F0702030302020204" pitchFamily="66" charset="0"/>
              </a:rPr>
              <a:t>Accesibilidad</a:t>
            </a:r>
          </a:p>
        </p:txBody>
      </p:sp>
      <p:sp>
        <p:nvSpPr>
          <p:cNvPr id="11" name="Flecha: doblada 10">
            <a:extLst>
              <a:ext uri="{FF2B5EF4-FFF2-40B4-BE49-F238E27FC236}">
                <a16:creationId xmlns:a16="http://schemas.microsoft.com/office/drawing/2014/main" id="{5EEAF32F-C83F-4A45-A619-45684F47522A}"/>
              </a:ext>
            </a:extLst>
          </p:cNvPr>
          <p:cNvSpPr/>
          <p:nvPr/>
        </p:nvSpPr>
        <p:spPr>
          <a:xfrm rot="5018724">
            <a:off x="8427722" y="520252"/>
            <a:ext cx="1379461" cy="1628822"/>
          </a:xfrm>
          <a:prstGeom prst="bentArrow">
            <a:avLst>
              <a:gd name="adj1" fmla="val 21078"/>
              <a:gd name="adj2" fmla="val 19359"/>
              <a:gd name="adj3" fmla="val 25000"/>
              <a:gd name="adj4" fmla="val 90479"/>
            </a:avLst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Flecha: doblada 11">
            <a:extLst>
              <a:ext uri="{FF2B5EF4-FFF2-40B4-BE49-F238E27FC236}">
                <a16:creationId xmlns:a16="http://schemas.microsoft.com/office/drawing/2014/main" id="{EEDEA810-4738-4110-A255-40BB926E22F8}"/>
              </a:ext>
            </a:extLst>
          </p:cNvPr>
          <p:cNvSpPr/>
          <p:nvPr/>
        </p:nvSpPr>
        <p:spPr>
          <a:xfrm rot="9803397">
            <a:off x="9220057" y="4269598"/>
            <a:ext cx="1379461" cy="1167209"/>
          </a:xfrm>
          <a:prstGeom prst="bentArrow">
            <a:avLst>
              <a:gd name="adj1" fmla="val 27187"/>
              <a:gd name="adj2" fmla="val 19359"/>
              <a:gd name="adj3" fmla="val 25000"/>
              <a:gd name="adj4" fmla="val 90480"/>
            </a:avLst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40D44FA0-6784-4FAC-937B-CDA2829A99A6}"/>
              </a:ext>
            </a:extLst>
          </p:cNvPr>
          <p:cNvSpPr/>
          <p:nvPr/>
        </p:nvSpPr>
        <p:spPr>
          <a:xfrm rot="10997563">
            <a:off x="4539724" y="5335362"/>
            <a:ext cx="937399" cy="715134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03ADE4EA-2956-432C-8A03-8AA0939D52D8}"/>
              </a:ext>
            </a:extLst>
          </p:cNvPr>
          <p:cNvSpPr/>
          <p:nvPr/>
        </p:nvSpPr>
        <p:spPr>
          <a:xfrm rot="15445981">
            <a:off x="1671815" y="3964719"/>
            <a:ext cx="784068" cy="656593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: doblada 14">
            <a:extLst>
              <a:ext uri="{FF2B5EF4-FFF2-40B4-BE49-F238E27FC236}">
                <a16:creationId xmlns:a16="http://schemas.microsoft.com/office/drawing/2014/main" id="{6254ADCB-BA29-4603-A0BF-1EBDCD75CE42}"/>
              </a:ext>
            </a:extLst>
          </p:cNvPr>
          <p:cNvSpPr/>
          <p:nvPr/>
        </p:nvSpPr>
        <p:spPr>
          <a:xfrm>
            <a:off x="2012346" y="869326"/>
            <a:ext cx="2024902" cy="1167209"/>
          </a:xfrm>
          <a:prstGeom prst="bentArrow">
            <a:avLst>
              <a:gd name="adj1" fmla="val 23992"/>
              <a:gd name="adj2" fmla="val 19359"/>
              <a:gd name="adj3" fmla="val 25000"/>
              <a:gd name="adj4" fmla="val 92637"/>
            </a:avLst>
          </a:prstGeom>
          <a:solidFill>
            <a:srgbClr val="FFC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7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2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200"/>
                            </p:stCondLst>
                            <p:childTnLst>
                              <p:par>
                                <p:cTn id="3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7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70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7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7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950"/>
                            </p:stCondLst>
                            <p:childTnLst>
                              <p:par>
                                <p:cTn id="5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C3899AE-DA52-4FC5-BD55-EBF29CF6916C}"/>
              </a:ext>
            </a:extLst>
          </p:cNvPr>
          <p:cNvSpPr/>
          <p:nvPr/>
        </p:nvSpPr>
        <p:spPr>
          <a:xfrm>
            <a:off x="0" y="-173049"/>
            <a:ext cx="12192000" cy="70173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s-MX" b="1" dirty="0"/>
          </a:p>
          <a:p>
            <a:r>
              <a:rPr lang="es-MX" b="1" dirty="0" err="1"/>
              <a:t>a.btnAzul</a:t>
            </a:r>
            <a:r>
              <a:rPr lang="es-MX" b="1" dirty="0"/>
              <a:t> {</a:t>
            </a:r>
          </a:p>
          <a:p>
            <a:r>
              <a:rPr lang="es-MX" b="1" dirty="0"/>
              <a:t>    </a:t>
            </a:r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display</a:t>
            </a:r>
            <a:r>
              <a:rPr lang="es-MX" b="1" dirty="0"/>
              <a:t>: </a:t>
            </a:r>
            <a:r>
              <a:rPr lang="es-MX" b="1" dirty="0">
                <a:solidFill>
                  <a:srgbClr val="339933"/>
                </a:solidFill>
              </a:rPr>
              <a:t>block</a:t>
            </a:r>
            <a:r>
              <a:rPr lang="es-MX" b="1" dirty="0"/>
              <a:t>;</a:t>
            </a:r>
          </a:p>
          <a:p>
            <a:r>
              <a:rPr lang="es-MX" b="1" dirty="0"/>
              <a:t>    </a:t>
            </a:r>
            <a:r>
              <a:rPr lang="es-MX" b="1" dirty="0" err="1">
                <a:solidFill>
                  <a:schemeClr val="accent5">
                    <a:lumMod val="75000"/>
                  </a:schemeClr>
                </a:solidFill>
              </a:rPr>
              <a:t>width</a:t>
            </a:r>
            <a:r>
              <a:rPr lang="es-MX" b="1" dirty="0"/>
              <a:t>: </a:t>
            </a:r>
            <a:r>
              <a:rPr lang="es-MX" b="1" dirty="0">
                <a:solidFill>
                  <a:srgbClr val="339933"/>
                </a:solidFill>
              </a:rPr>
              <a:t>250px</a:t>
            </a:r>
            <a:r>
              <a:rPr lang="es-MX" b="1" dirty="0"/>
              <a:t>;</a:t>
            </a:r>
          </a:p>
          <a:p>
            <a:r>
              <a:rPr lang="es-MX" b="1" dirty="0"/>
              <a:t>    </a:t>
            </a:r>
            <a:r>
              <a:rPr lang="es-MX" b="1" dirty="0" err="1">
                <a:solidFill>
                  <a:schemeClr val="accent5">
                    <a:lumMod val="75000"/>
                  </a:schemeClr>
                </a:solidFill>
              </a:rPr>
              <a:t>height</a:t>
            </a:r>
            <a:r>
              <a:rPr lang="es-MX" b="1" dirty="0"/>
              <a:t>: </a:t>
            </a:r>
            <a:r>
              <a:rPr lang="es-MX" b="1" dirty="0">
                <a:solidFill>
                  <a:srgbClr val="339933"/>
                </a:solidFill>
              </a:rPr>
              <a:t>60px</a:t>
            </a:r>
            <a:r>
              <a:rPr lang="es-MX" b="1" dirty="0"/>
              <a:t>;</a:t>
            </a:r>
          </a:p>
          <a:p>
            <a:r>
              <a:rPr lang="es-MX" b="1" dirty="0"/>
              <a:t>    </a:t>
            </a:r>
            <a:r>
              <a:rPr lang="es-MX" b="1" dirty="0" err="1">
                <a:solidFill>
                  <a:schemeClr val="accent5">
                    <a:lumMod val="75000"/>
                  </a:schemeClr>
                </a:solidFill>
              </a:rPr>
              <a:t>padding</a:t>
            </a:r>
            <a:r>
              <a:rPr lang="es-MX" b="1" dirty="0"/>
              <a:t>: </a:t>
            </a:r>
            <a:r>
              <a:rPr lang="es-MX" b="1" dirty="0">
                <a:solidFill>
                  <a:srgbClr val="339933"/>
                </a:solidFill>
              </a:rPr>
              <a:t>25px 0 0 0</a:t>
            </a:r>
            <a:r>
              <a:rPr lang="es-MX" b="1" dirty="0"/>
              <a:t>;</a:t>
            </a:r>
          </a:p>
          <a:p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s-MX" b="1" dirty="0" err="1">
                <a:solidFill>
                  <a:schemeClr val="accent5">
                    <a:lumMod val="75000"/>
                  </a:schemeClr>
                </a:solidFill>
              </a:rPr>
              <a:t>margin</a:t>
            </a:r>
            <a:r>
              <a:rPr lang="es-MX" b="1" dirty="0"/>
              <a:t>: </a:t>
            </a:r>
            <a:r>
              <a:rPr lang="es-MX" b="1" dirty="0">
                <a:solidFill>
                  <a:srgbClr val="339933"/>
                </a:solidFill>
              </a:rPr>
              <a:t>0 auto</a:t>
            </a:r>
            <a:r>
              <a:rPr lang="es-MX" b="1" dirty="0"/>
              <a:t>;</a:t>
            </a:r>
          </a:p>
          <a:p>
            <a:pPr algn="ctr"/>
            <a:r>
              <a:rPr lang="es-MX" b="1" dirty="0"/>
              <a:t>    </a:t>
            </a:r>
          </a:p>
          <a:p>
            <a:r>
              <a:rPr lang="es-MX" b="1" dirty="0"/>
              <a:t>    </a:t>
            </a:r>
            <a:r>
              <a:rPr lang="es-MX" b="1" dirty="0" err="1">
                <a:solidFill>
                  <a:schemeClr val="accent5">
                    <a:lumMod val="75000"/>
                  </a:schemeClr>
                </a:solidFill>
              </a:rPr>
              <a:t>background</a:t>
            </a:r>
            <a:r>
              <a:rPr lang="es-MX" b="1" dirty="0"/>
              <a:t>: </a:t>
            </a:r>
            <a:r>
              <a:rPr lang="es-MX" b="1" dirty="0">
                <a:solidFill>
                  <a:srgbClr val="339933"/>
                </a:solidFill>
              </a:rPr>
              <a:t>#4682B4</a:t>
            </a:r>
            <a:r>
              <a:rPr lang="es-MX" b="1" dirty="0"/>
              <a:t>;</a:t>
            </a:r>
          </a:p>
          <a:p>
            <a:r>
              <a:rPr lang="es-MX" b="1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s-MX" b="1" dirty="0" err="1">
                <a:solidFill>
                  <a:schemeClr val="accent5">
                    <a:lumMod val="75000"/>
                  </a:schemeClr>
                </a:solidFill>
              </a:rPr>
              <a:t>background</a:t>
            </a:r>
            <a:r>
              <a:rPr lang="es-MX" b="1" dirty="0"/>
              <a:t>: -</a:t>
            </a:r>
            <a:r>
              <a:rPr lang="es-MX" b="1" dirty="0" err="1"/>
              <a:t>moz</a:t>
            </a:r>
            <a:r>
              <a:rPr lang="es-MX" b="1" dirty="0"/>
              <a:t>-linear-</a:t>
            </a:r>
            <a:r>
              <a:rPr lang="es-MX" b="1" dirty="0" err="1"/>
              <a:t>gradient</a:t>
            </a:r>
            <a:r>
              <a:rPr lang="es-MX" b="1" dirty="0"/>
              <a:t>(</a:t>
            </a:r>
            <a:r>
              <a:rPr lang="es-MX" b="1" dirty="0">
                <a:solidFill>
                  <a:srgbClr val="339933"/>
                </a:solidFill>
              </a:rPr>
              <a:t>top</a:t>
            </a:r>
            <a:r>
              <a:rPr lang="es-MX" b="1" dirty="0"/>
              <a:t>, </a:t>
            </a:r>
            <a:r>
              <a:rPr lang="es-MX" b="1" dirty="0">
                <a:solidFill>
                  <a:srgbClr val="339933"/>
                </a:solidFill>
              </a:rPr>
              <a:t>#87CEEB 0%</a:t>
            </a:r>
            <a:r>
              <a:rPr lang="es-MX" b="1" dirty="0">
                <a:solidFill>
                  <a:schemeClr val="tx1"/>
                </a:solidFill>
              </a:rPr>
              <a:t>,</a:t>
            </a:r>
            <a:r>
              <a:rPr lang="es-MX" b="1" dirty="0">
                <a:solidFill>
                  <a:srgbClr val="339933"/>
                </a:solidFill>
              </a:rPr>
              <a:t> #4682B4 100%);</a:t>
            </a:r>
          </a:p>
          <a:p>
            <a:r>
              <a:rPr lang="es-MX" b="1" dirty="0"/>
              <a:t>    </a:t>
            </a:r>
            <a:r>
              <a:rPr lang="es-MX" b="1" dirty="0" err="1">
                <a:solidFill>
                  <a:schemeClr val="accent5">
                    <a:lumMod val="75000"/>
                  </a:schemeClr>
                </a:solidFill>
              </a:rPr>
              <a:t>background</a:t>
            </a:r>
            <a:r>
              <a:rPr lang="es-MX" b="1" dirty="0"/>
              <a:t>: -webkit-</a:t>
            </a:r>
            <a:r>
              <a:rPr lang="es-MX" b="1" dirty="0" err="1"/>
              <a:t>gradient</a:t>
            </a:r>
            <a:r>
              <a:rPr lang="es-MX" b="1" dirty="0"/>
              <a:t>(linear, </a:t>
            </a:r>
            <a:r>
              <a:rPr lang="es-MX" b="1" dirty="0" err="1">
                <a:solidFill>
                  <a:srgbClr val="339933"/>
                </a:solidFill>
              </a:rPr>
              <a:t>left</a:t>
            </a:r>
            <a:r>
              <a:rPr lang="es-MX" b="1" dirty="0">
                <a:solidFill>
                  <a:srgbClr val="339933"/>
                </a:solidFill>
              </a:rPr>
              <a:t> top</a:t>
            </a:r>
            <a:r>
              <a:rPr lang="es-MX" b="1" dirty="0"/>
              <a:t>, </a:t>
            </a:r>
            <a:r>
              <a:rPr lang="es-MX" b="1" dirty="0" err="1">
                <a:solidFill>
                  <a:srgbClr val="339933"/>
                </a:solidFill>
              </a:rPr>
              <a:t>left</a:t>
            </a:r>
            <a:r>
              <a:rPr lang="es-MX" b="1" dirty="0">
                <a:solidFill>
                  <a:srgbClr val="339933"/>
                </a:solidFill>
              </a:rPr>
              <a:t> </a:t>
            </a:r>
            <a:r>
              <a:rPr lang="es-MX" b="1" dirty="0" err="1">
                <a:solidFill>
                  <a:srgbClr val="339933"/>
                </a:solidFill>
              </a:rPr>
              <a:t>bottom</a:t>
            </a:r>
            <a:r>
              <a:rPr lang="es-MX" b="1" dirty="0"/>
              <a:t>, color-stop(</a:t>
            </a:r>
            <a:r>
              <a:rPr lang="es-MX" b="1" dirty="0">
                <a:solidFill>
                  <a:srgbClr val="339933"/>
                </a:solidFill>
              </a:rPr>
              <a:t>0%</a:t>
            </a:r>
            <a:r>
              <a:rPr lang="es-MX" b="1" dirty="0"/>
              <a:t>, </a:t>
            </a:r>
            <a:r>
              <a:rPr lang="es-MX" b="1" dirty="0">
                <a:solidFill>
                  <a:srgbClr val="339933"/>
                </a:solidFill>
              </a:rPr>
              <a:t>#87CEEB</a:t>
            </a:r>
            <a:r>
              <a:rPr lang="es-MX" b="1" dirty="0"/>
              <a:t>), color-stop(</a:t>
            </a:r>
            <a:r>
              <a:rPr lang="es-MX" b="1" dirty="0">
                <a:solidFill>
                  <a:srgbClr val="339933"/>
                </a:solidFill>
              </a:rPr>
              <a:t>100%</a:t>
            </a:r>
            <a:r>
              <a:rPr lang="es-MX" b="1" dirty="0"/>
              <a:t>, </a:t>
            </a:r>
            <a:r>
              <a:rPr lang="es-MX" b="1" dirty="0">
                <a:solidFill>
                  <a:srgbClr val="339933"/>
                </a:solidFill>
              </a:rPr>
              <a:t>#4682B4</a:t>
            </a:r>
            <a:r>
              <a:rPr lang="es-MX" b="1" dirty="0"/>
              <a:t>));</a:t>
            </a:r>
          </a:p>
          <a:p>
            <a:r>
              <a:rPr lang="es-MX" b="1" dirty="0"/>
              <a:t> </a:t>
            </a:r>
          </a:p>
          <a:p>
            <a:r>
              <a:rPr lang="es-MX" b="1" dirty="0"/>
              <a:t>    </a:t>
            </a:r>
            <a:r>
              <a:rPr lang="es-MX" b="1" dirty="0">
                <a:solidFill>
                  <a:srgbClr val="0070C0"/>
                </a:solidFill>
              </a:rPr>
              <a:t>box-</a:t>
            </a:r>
            <a:r>
              <a:rPr lang="es-MX" b="1" dirty="0" err="1">
                <a:solidFill>
                  <a:srgbClr val="0070C0"/>
                </a:solidFill>
              </a:rPr>
              <a:t>shadow</a:t>
            </a:r>
            <a:r>
              <a:rPr lang="es-MX" b="1" dirty="0"/>
              <a:t>: </a:t>
            </a:r>
            <a:r>
              <a:rPr lang="es-MX" b="1" dirty="0" err="1">
                <a:solidFill>
                  <a:srgbClr val="339933"/>
                </a:solidFill>
              </a:rPr>
              <a:t>inset</a:t>
            </a:r>
            <a:r>
              <a:rPr lang="es-MX" b="1" dirty="0">
                <a:solidFill>
                  <a:srgbClr val="339933"/>
                </a:solidFill>
              </a:rPr>
              <a:t> 0px </a:t>
            </a:r>
            <a:r>
              <a:rPr lang="es-MX" b="1" dirty="0" err="1">
                <a:solidFill>
                  <a:srgbClr val="339933"/>
                </a:solidFill>
              </a:rPr>
              <a:t>0px</a:t>
            </a:r>
            <a:r>
              <a:rPr lang="es-MX" b="1" dirty="0">
                <a:solidFill>
                  <a:srgbClr val="339933"/>
                </a:solidFill>
              </a:rPr>
              <a:t> 6px #</a:t>
            </a:r>
            <a:r>
              <a:rPr lang="es-MX" b="1" dirty="0" err="1">
                <a:solidFill>
                  <a:srgbClr val="339933"/>
                </a:solidFill>
              </a:rPr>
              <a:t>fff</a:t>
            </a:r>
            <a:r>
              <a:rPr lang="es-MX" b="1" dirty="0"/>
              <a:t>;</a:t>
            </a:r>
          </a:p>
          <a:p>
            <a:r>
              <a:rPr lang="es-MX" b="1" dirty="0"/>
              <a:t>    </a:t>
            </a:r>
            <a:r>
              <a:rPr lang="es-MX" b="1" dirty="0">
                <a:solidFill>
                  <a:srgbClr val="0070C0"/>
                </a:solidFill>
              </a:rPr>
              <a:t>-webkit-box-</a:t>
            </a:r>
            <a:r>
              <a:rPr lang="es-MX" b="1" dirty="0" err="1">
                <a:solidFill>
                  <a:srgbClr val="0070C0"/>
                </a:solidFill>
              </a:rPr>
              <a:t>shadow</a:t>
            </a:r>
            <a:r>
              <a:rPr lang="es-MX" b="1" dirty="0"/>
              <a:t>: </a:t>
            </a:r>
            <a:r>
              <a:rPr lang="es-MX" b="1" dirty="0" err="1">
                <a:solidFill>
                  <a:srgbClr val="339933"/>
                </a:solidFill>
              </a:rPr>
              <a:t>inset</a:t>
            </a:r>
            <a:r>
              <a:rPr lang="es-MX" b="1" dirty="0">
                <a:solidFill>
                  <a:srgbClr val="339933"/>
                </a:solidFill>
              </a:rPr>
              <a:t> 0px </a:t>
            </a:r>
            <a:r>
              <a:rPr lang="es-MX" b="1" dirty="0" err="1">
                <a:solidFill>
                  <a:srgbClr val="339933"/>
                </a:solidFill>
              </a:rPr>
              <a:t>0px</a:t>
            </a:r>
            <a:r>
              <a:rPr lang="es-MX" b="1" dirty="0">
                <a:solidFill>
                  <a:srgbClr val="339933"/>
                </a:solidFill>
              </a:rPr>
              <a:t> 6px #</a:t>
            </a:r>
            <a:r>
              <a:rPr lang="es-MX" b="1" dirty="0" err="1">
                <a:solidFill>
                  <a:srgbClr val="339933"/>
                </a:solidFill>
              </a:rPr>
              <a:t>fff</a:t>
            </a:r>
            <a:r>
              <a:rPr lang="es-MX" b="1" dirty="0"/>
              <a:t>;</a:t>
            </a:r>
          </a:p>
          <a:p>
            <a:r>
              <a:rPr lang="es-MX" b="1" dirty="0"/>
              <a:t>    </a:t>
            </a:r>
            <a:r>
              <a:rPr lang="es-MX" b="1" dirty="0" err="1">
                <a:solidFill>
                  <a:srgbClr val="0070C0"/>
                </a:solidFill>
              </a:rPr>
              <a:t>border</a:t>
            </a:r>
            <a:r>
              <a:rPr lang="es-MX" b="1" dirty="0">
                <a:solidFill>
                  <a:srgbClr val="0070C0"/>
                </a:solidFill>
              </a:rPr>
              <a:t>:</a:t>
            </a:r>
            <a:r>
              <a:rPr lang="es-MX" b="1" dirty="0"/>
              <a:t> </a:t>
            </a:r>
            <a:r>
              <a:rPr lang="es-MX" b="1" dirty="0">
                <a:solidFill>
                  <a:srgbClr val="339933"/>
                </a:solidFill>
              </a:rPr>
              <a:t>1px </a:t>
            </a:r>
            <a:r>
              <a:rPr lang="es-MX" b="1" dirty="0" err="1">
                <a:solidFill>
                  <a:srgbClr val="339933"/>
                </a:solidFill>
              </a:rPr>
              <a:t>solid</a:t>
            </a:r>
            <a:r>
              <a:rPr lang="es-MX" b="1" dirty="0">
                <a:solidFill>
                  <a:srgbClr val="339933"/>
                </a:solidFill>
              </a:rPr>
              <a:t> #62C2F9</a:t>
            </a:r>
            <a:r>
              <a:rPr lang="es-MX" b="1" dirty="0"/>
              <a:t>;</a:t>
            </a:r>
          </a:p>
          <a:p>
            <a:r>
              <a:rPr lang="es-MX" b="1" dirty="0">
                <a:solidFill>
                  <a:srgbClr val="0070C0"/>
                </a:solidFill>
              </a:rPr>
              <a:t>    </a:t>
            </a:r>
            <a:r>
              <a:rPr lang="es-MX" b="1" dirty="0" err="1">
                <a:solidFill>
                  <a:srgbClr val="0070C0"/>
                </a:solidFill>
              </a:rPr>
              <a:t>border-radius</a:t>
            </a:r>
            <a:r>
              <a:rPr lang="es-MX" b="1" dirty="0"/>
              <a:t>: </a:t>
            </a:r>
            <a:r>
              <a:rPr lang="es-MX" b="1" dirty="0">
                <a:solidFill>
                  <a:srgbClr val="339933"/>
                </a:solidFill>
              </a:rPr>
              <a:t>10px</a:t>
            </a:r>
            <a:r>
              <a:rPr lang="es-MX" b="1" dirty="0"/>
              <a:t>;</a:t>
            </a:r>
          </a:p>
          <a:p>
            <a:r>
              <a:rPr lang="es-MX" b="1" dirty="0"/>
              <a:t> </a:t>
            </a:r>
          </a:p>
          <a:p>
            <a:r>
              <a:rPr lang="es-MX" b="1" dirty="0">
                <a:solidFill>
                  <a:srgbClr val="0070C0"/>
                </a:solidFill>
              </a:rPr>
              <a:t>    </a:t>
            </a:r>
            <a:r>
              <a:rPr lang="es-MX" b="1" dirty="0" err="1">
                <a:solidFill>
                  <a:srgbClr val="0070C0"/>
                </a:solidFill>
              </a:rPr>
              <a:t>font</a:t>
            </a:r>
            <a:r>
              <a:rPr lang="es-MX" b="1" dirty="0"/>
              <a:t>: </a:t>
            </a:r>
            <a:r>
              <a:rPr lang="es-MX" b="1" dirty="0" err="1">
                <a:solidFill>
                  <a:srgbClr val="339933"/>
                </a:solidFill>
              </a:rPr>
              <a:t>bold</a:t>
            </a:r>
            <a:r>
              <a:rPr lang="es-MX" b="1" dirty="0">
                <a:solidFill>
                  <a:srgbClr val="339933"/>
                </a:solidFill>
              </a:rPr>
              <a:t> 25px</a:t>
            </a:r>
            <a:r>
              <a:rPr lang="es-MX" b="1" dirty="0"/>
              <a:t> </a:t>
            </a:r>
            <a:r>
              <a:rPr lang="es-MX" b="1" dirty="0" err="1">
                <a:solidFill>
                  <a:schemeClr val="bg1">
                    <a:lumMod val="65000"/>
                  </a:schemeClr>
                </a:solidFill>
              </a:rPr>
              <a:t>Helvetica</a:t>
            </a:r>
            <a:r>
              <a:rPr lang="es-MX" b="1" dirty="0"/>
              <a:t>, Sans-</a:t>
            </a:r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Serif</a:t>
            </a:r>
            <a:r>
              <a:rPr lang="es-MX" b="1" dirty="0"/>
              <a:t>;</a:t>
            </a:r>
          </a:p>
          <a:p>
            <a:r>
              <a:rPr lang="es-MX" b="1" dirty="0">
                <a:solidFill>
                  <a:srgbClr val="0070C0"/>
                </a:solidFill>
              </a:rPr>
              <a:t>    </a:t>
            </a:r>
            <a:r>
              <a:rPr lang="es-MX" b="1" dirty="0" err="1">
                <a:solidFill>
                  <a:srgbClr val="0070C0"/>
                </a:solidFill>
              </a:rPr>
              <a:t>text-align</a:t>
            </a:r>
            <a:r>
              <a:rPr lang="es-MX" b="1" dirty="0"/>
              <a:t>: </a:t>
            </a:r>
            <a:r>
              <a:rPr lang="es-MX" b="1" dirty="0">
                <a:solidFill>
                  <a:srgbClr val="339933"/>
                </a:solidFill>
              </a:rPr>
              <a:t>center</a:t>
            </a:r>
            <a:r>
              <a:rPr lang="es-MX" b="1" dirty="0"/>
              <a:t>;</a:t>
            </a:r>
          </a:p>
          <a:p>
            <a:r>
              <a:rPr lang="es-MX" b="1" dirty="0"/>
              <a:t>    </a:t>
            </a:r>
            <a:r>
              <a:rPr lang="es-MX" b="1" dirty="0" err="1">
                <a:solidFill>
                  <a:srgbClr val="0070C0"/>
                </a:solidFill>
              </a:rPr>
              <a:t>text-transform</a:t>
            </a:r>
            <a:r>
              <a:rPr lang="es-MX" b="1" dirty="0"/>
              <a:t>: </a:t>
            </a:r>
            <a:r>
              <a:rPr lang="es-MX" b="1" dirty="0" err="1">
                <a:solidFill>
                  <a:srgbClr val="339933"/>
                </a:solidFill>
              </a:rPr>
              <a:t>uppercase</a:t>
            </a:r>
            <a:r>
              <a:rPr lang="es-MX" b="1" dirty="0"/>
              <a:t>;</a:t>
            </a:r>
          </a:p>
          <a:p>
            <a:r>
              <a:rPr lang="es-MX" b="1" dirty="0"/>
              <a:t>    </a:t>
            </a:r>
            <a:r>
              <a:rPr lang="es-MX" b="1" dirty="0" err="1">
                <a:solidFill>
                  <a:srgbClr val="0070C0"/>
                </a:solidFill>
              </a:rPr>
              <a:t>text-decoration</a:t>
            </a:r>
            <a:r>
              <a:rPr lang="es-MX" b="1" dirty="0"/>
              <a:t>: </a:t>
            </a:r>
            <a:r>
              <a:rPr lang="es-MX" b="1" dirty="0" err="1">
                <a:solidFill>
                  <a:srgbClr val="339933"/>
                </a:solidFill>
              </a:rPr>
              <a:t>none</a:t>
            </a:r>
            <a:r>
              <a:rPr lang="es-MX" b="1" dirty="0"/>
              <a:t>;</a:t>
            </a:r>
          </a:p>
          <a:p>
            <a:r>
              <a:rPr lang="es-MX" b="1" dirty="0"/>
              <a:t>    </a:t>
            </a:r>
            <a:r>
              <a:rPr lang="es-MX" b="1" dirty="0">
                <a:solidFill>
                  <a:srgbClr val="0070C0"/>
                </a:solidFill>
              </a:rPr>
              <a:t>color</a:t>
            </a:r>
            <a:r>
              <a:rPr lang="es-MX" b="1" dirty="0"/>
              <a:t>: </a:t>
            </a:r>
            <a:r>
              <a:rPr lang="es-MX" b="1" dirty="0">
                <a:solidFill>
                  <a:srgbClr val="339933"/>
                </a:solidFill>
              </a:rPr>
              <a:t>#3090C7</a:t>
            </a:r>
            <a:r>
              <a:rPr lang="es-MX" b="1" dirty="0"/>
              <a:t>;</a:t>
            </a:r>
          </a:p>
          <a:p>
            <a:r>
              <a:rPr lang="es-MX" b="1" dirty="0"/>
              <a:t>    </a:t>
            </a:r>
            <a:r>
              <a:rPr lang="es-MX" b="1" dirty="0" err="1">
                <a:solidFill>
                  <a:srgbClr val="0070C0"/>
                </a:solidFill>
              </a:rPr>
              <a:t>text-shadow</a:t>
            </a:r>
            <a:r>
              <a:rPr lang="es-MX" b="1" dirty="0"/>
              <a:t>: </a:t>
            </a:r>
            <a:r>
              <a:rPr lang="es-MX" b="1" dirty="0">
                <a:solidFill>
                  <a:srgbClr val="339933"/>
                </a:solidFill>
              </a:rPr>
              <a:t>0px 1px 2px #62C2F9</a:t>
            </a:r>
            <a:r>
              <a:rPr lang="es-MX" b="1" dirty="0"/>
              <a:t>;</a:t>
            </a:r>
          </a:p>
          <a:p>
            <a:r>
              <a:rPr lang="es-MX" b="1" dirty="0"/>
              <a:t>}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4722F88-DA18-4B01-B776-7121606EB101}"/>
              </a:ext>
            </a:extLst>
          </p:cNvPr>
          <p:cNvSpPr/>
          <p:nvPr/>
        </p:nvSpPr>
        <p:spPr>
          <a:xfrm>
            <a:off x="4342870" y="459339"/>
            <a:ext cx="6646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DigifaceWide" pitchFamily="2" charset="0"/>
              </a:rPr>
              <a:t>Ejemplo.jpg :v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9C1BF0C-79F9-495A-8B60-08F8602AE86C}"/>
              </a:ext>
            </a:extLst>
          </p:cNvPr>
          <p:cNvSpPr/>
          <p:nvPr/>
        </p:nvSpPr>
        <p:spPr>
          <a:xfrm>
            <a:off x="5669280" y="3672741"/>
            <a:ext cx="5755445" cy="101566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sz="2000" b="1" dirty="0"/>
              <a:t>&lt;</a:t>
            </a:r>
            <a:r>
              <a:rPr lang="es-MX" sz="2000" b="1" dirty="0">
                <a:solidFill>
                  <a:srgbClr val="FF0000"/>
                </a:solidFill>
              </a:rPr>
              <a:t>div</a:t>
            </a:r>
            <a:r>
              <a:rPr lang="es-MX" sz="2000" b="1" dirty="0"/>
              <a:t> id=</a:t>
            </a:r>
            <a:r>
              <a:rPr lang="es-MX" sz="2000" b="1" dirty="0">
                <a:solidFill>
                  <a:srgbClr val="0000FF"/>
                </a:solidFill>
              </a:rPr>
              <a:t>"contenedor"</a:t>
            </a:r>
            <a:r>
              <a:rPr lang="es-MX" sz="2000" b="1" dirty="0"/>
              <a:t>&gt;</a:t>
            </a:r>
          </a:p>
          <a:p>
            <a:r>
              <a:rPr lang="es-MX" sz="2000" b="1" dirty="0"/>
              <a:t>    &lt;</a:t>
            </a:r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/>
              <a:t> </a:t>
            </a:r>
            <a:r>
              <a:rPr lang="es-MX" sz="2000" b="1" dirty="0" err="1"/>
              <a:t>href</a:t>
            </a:r>
            <a:r>
              <a:rPr lang="es-MX" sz="2000" b="1" dirty="0"/>
              <a:t>=</a:t>
            </a:r>
            <a:r>
              <a:rPr lang="es-MX" sz="2000" b="1" dirty="0">
                <a:solidFill>
                  <a:srgbClr val="0000FF"/>
                </a:solidFill>
              </a:rPr>
              <a:t>"#"</a:t>
            </a:r>
            <a:r>
              <a:rPr lang="es-MX" sz="2000" b="1" dirty="0"/>
              <a:t> </a:t>
            </a:r>
            <a:r>
              <a:rPr lang="es-MX" sz="2000" b="1" dirty="0" err="1"/>
              <a:t>class</a:t>
            </a:r>
            <a:r>
              <a:rPr lang="es-MX" sz="2000" b="1" dirty="0"/>
              <a:t>=</a:t>
            </a:r>
            <a:r>
              <a:rPr lang="es-MX" sz="2000" b="1" dirty="0">
                <a:solidFill>
                  <a:srgbClr val="0000FF"/>
                </a:solidFill>
              </a:rPr>
              <a:t>"</a:t>
            </a:r>
            <a:r>
              <a:rPr lang="es-MX" sz="2000" b="1" dirty="0" err="1">
                <a:solidFill>
                  <a:srgbClr val="0000FF"/>
                </a:solidFill>
              </a:rPr>
              <a:t>btnAzul</a:t>
            </a:r>
            <a:r>
              <a:rPr lang="es-MX" sz="2000" b="1" dirty="0">
                <a:solidFill>
                  <a:srgbClr val="0000FF"/>
                </a:solidFill>
              </a:rPr>
              <a:t>"</a:t>
            </a:r>
            <a:r>
              <a:rPr lang="es-MX" sz="2000" b="1" dirty="0"/>
              <a:t>&gt;Da Click&lt;/</a:t>
            </a:r>
            <a:r>
              <a:rPr lang="es-MX" sz="2000" b="1" dirty="0">
                <a:solidFill>
                  <a:srgbClr val="FF0000"/>
                </a:solidFill>
              </a:rPr>
              <a:t>a</a:t>
            </a:r>
            <a:r>
              <a:rPr lang="es-MX" sz="2000" b="1" dirty="0"/>
              <a:t>&gt;</a:t>
            </a:r>
          </a:p>
          <a:p>
            <a:r>
              <a:rPr lang="es-MX" sz="2000" b="1" dirty="0"/>
              <a:t>&lt;/</a:t>
            </a:r>
            <a:r>
              <a:rPr lang="es-MX" sz="2000" b="1" dirty="0">
                <a:solidFill>
                  <a:srgbClr val="FF0000"/>
                </a:solidFill>
              </a:rPr>
              <a:t>div</a:t>
            </a:r>
            <a:r>
              <a:rPr lang="es-MX" sz="2000" b="1" dirty="0"/>
              <a:t>&gt;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3DA39C1-2B1B-40F7-96B7-1F7CDA856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799" y="5104660"/>
            <a:ext cx="3620739" cy="12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9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017746" y="317653"/>
            <a:ext cx="81980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Como se inserta CSS en HTML</a:t>
            </a:r>
          </a:p>
        </p:txBody>
      </p:sp>
      <p:sp>
        <p:nvSpPr>
          <p:cNvPr id="8" name="Rectángulo 7"/>
          <p:cNvSpPr/>
          <p:nvPr/>
        </p:nvSpPr>
        <p:spPr>
          <a:xfrm rot="21421344">
            <a:off x="460662" y="1710036"/>
            <a:ext cx="76130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Una hoja de estilo externa puede ser enlazada a un documento HTML mediante el elemento LINK de HTML: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95699" y="2836085"/>
            <a:ext cx="118421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&lt;</a:t>
            </a:r>
            <a:r>
              <a:rPr lang="es-MX" dirty="0">
                <a:solidFill>
                  <a:srgbClr val="339933"/>
                </a:solidFill>
              </a:rPr>
              <a:t>LINK REL</a:t>
            </a:r>
            <a:r>
              <a:rPr lang="es-MX" dirty="0"/>
              <a:t>=</a:t>
            </a:r>
            <a:r>
              <a:rPr lang="es-MX" dirty="0" err="1"/>
              <a:t>StyleSheet</a:t>
            </a:r>
            <a:r>
              <a:rPr lang="es-MX" dirty="0"/>
              <a:t> HREF="estilo.css" TYPE="</a:t>
            </a:r>
            <a:r>
              <a:rPr lang="es-MX" dirty="0" err="1"/>
              <a:t>text</a:t>
            </a:r>
            <a:r>
              <a:rPr lang="es-MX" dirty="0"/>
              <a:t>/</a:t>
            </a:r>
            <a:r>
              <a:rPr lang="es-MX" dirty="0" err="1"/>
              <a:t>css</a:t>
            </a:r>
            <a:r>
              <a:rPr lang="es-MX" dirty="0"/>
              <a:t>" MEDIA=</a:t>
            </a:r>
            <a:r>
              <a:rPr lang="es-MX" dirty="0" err="1"/>
              <a:t>screen</a:t>
            </a:r>
            <a:r>
              <a:rPr lang="es-MX" dirty="0"/>
              <a:t>&gt;</a:t>
            </a:r>
          </a:p>
          <a:p>
            <a:r>
              <a:rPr lang="es-MX" dirty="0"/>
              <a:t>&lt;</a:t>
            </a:r>
            <a:r>
              <a:rPr lang="es-MX" dirty="0">
                <a:solidFill>
                  <a:srgbClr val="339933"/>
                </a:solidFill>
              </a:rPr>
              <a:t>LINK REL</a:t>
            </a:r>
            <a:r>
              <a:rPr lang="es-MX" dirty="0"/>
              <a:t>=</a:t>
            </a:r>
            <a:r>
              <a:rPr lang="es-MX" dirty="0" err="1"/>
              <a:t>StyleSheet</a:t>
            </a:r>
            <a:r>
              <a:rPr lang="es-MX" dirty="0"/>
              <a:t> HREF="color-8b.css" TYPE="</a:t>
            </a:r>
            <a:r>
              <a:rPr lang="es-MX" dirty="0" err="1"/>
              <a:t>text</a:t>
            </a:r>
            <a:r>
              <a:rPr lang="es-MX" dirty="0"/>
              <a:t>/</a:t>
            </a:r>
            <a:r>
              <a:rPr lang="es-MX" dirty="0" err="1"/>
              <a:t>css</a:t>
            </a:r>
            <a:r>
              <a:rPr lang="es-MX" dirty="0"/>
              <a:t>" TITLE="estilo de color 8-bit" MEDIA="</a:t>
            </a:r>
            <a:r>
              <a:rPr lang="es-MX" dirty="0" err="1"/>
              <a:t>screen</a:t>
            </a:r>
            <a:r>
              <a:rPr lang="es-MX" dirty="0"/>
              <a:t>, </a:t>
            </a:r>
            <a:r>
              <a:rPr lang="es-MX" dirty="0" err="1"/>
              <a:t>print</a:t>
            </a:r>
            <a:r>
              <a:rPr lang="es-MX" dirty="0"/>
              <a:t>"&gt;</a:t>
            </a:r>
          </a:p>
          <a:p>
            <a:r>
              <a:rPr lang="es-MX" dirty="0"/>
              <a:t>&lt;</a:t>
            </a:r>
            <a:r>
              <a:rPr lang="es-MX" dirty="0">
                <a:solidFill>
                  <a:srgbClr val="339933"/>
                </a:solidFill>
              </a:rPr>
              <a:t>LINK REL</a:t>
            </a:r>
            <a:r>
              <a:rPr lang="es-MX" dirty="0"/>
              <a:t>="</a:t>
            </a:r>
            <a:r>
              <a:rPr lang="es-MX" dirty="0" err="1"/>
              <a:t>Alternate</a:t>
            </a:r>
            <a:r>
              <a:rPr lang="es-MX" dirty="0"/>
              <a:t> </a:t>
            </a:r>
            <a:r>
              <a:rPr lang="es-MX" dirty="0" err="1"/>
              <a:t>StyleSheet</a:t>
            </a:r>
            <a:r>
              <a:rPr lang="es-MX" dirty="0"/>
              <a:t>" HREF="color-24b.css" TYPE="</a:t>
            </a:r>
            <a:r>
              <a:rPr lang="es-MX" dirty="0" err="1"/>
              <a:t>text</a:t>
            </a:r>
            <a:r>
              <a:rPr lang="es-MX" dirty="0"/>
              <a:t>/</a:t>
            </a:r>
            <a:r>
              <a:rPr lang="es-MX" dirty="0" err="1"/>
              <a:t>css</a:t>
            </a:r>
            <a:r>
              <a:rPr lang="es-MX" dirty="0"/>
              <a:t>" TITLE="estilo de color 24-bit" MEDIA="</a:t>
            </a:r>
            <a:r>
              <a:rPr lang="es-MX" dirty="0" err="1"/>
              <a:t>screen</a:t>
            </a:r>
            <a:r>
              <a:rPr lang="es-MX" dirty="0"/>
              <a:t>, </a:t>
            </a:r>
            <a:r>
              <a:rPr lang="es-MX" dirty="0" err="1"/>
              <a:t>print</a:t>
            </a:r>
            <a:r>
              <a:rPr lang="es-MX" dirty="0"/>
              <a:t>"&gt;</a:t>
            </a:r>
          </a:p>
          <a:p>
            <a:r>
              <a:rPr lang="es-MX" dirty="0"/>
              <a:t>&lt;</a:t>
            </a:r>
            <a:r>
              <a:rPr lang="es-MX" dirty="0">
                <a:solidFill>
                  <a:srgbClr val="339933"/>
                </a:solidFill>
              </a:rPr>
              <a:t>LINK REL=</a:t>
            </a:r>
            <a:r>
              <a:rPr lang="es-MX" dirty="0" err="1">
                <a:solidFill>
                  <a:srgbClr val="339933"/>
                </a:solidFill>
              </a:rPr>
              <a:t>StyleSheet</a:t>
            </a:r>
            <a:r>
              <a:rPr lang="es-MX" dirty="0">
                <a:solidFill>
                  <a:srgbClr val="339933"/>
                </a:solidFill>
              </a:rPr>
              <a:t> </a:t>
            </a:r>
            <a:r>
              <a:rPr lang="es-MX" dirty="0"/>
              <a:t>HREF="aural.css" TYPE="</a:t>
            </a:r>
            <a:r>
              <a:rPr lang="es-MX" dirty="0" err="1"/>
              <a:t>text</a:t>
            </a:r>
            <a:r>
              <a:rPr lang="es-MX" dirty="0"/>
              <a:t>/</a:t>
            </a:r>
            <a:r>
              <a:rPr lang="es-MX" dirty="0" err="1"/>
              <a:t>css</a:t>
            </a:r>
            <a:r>
              <a:rPr lang="es-MX" dirty="0"/>
              <a:t>" MEDIA=</a:t>
            </a:r>
            <a:r>
              <a:rPr lang="es-MX" dirty="0" err="1"/>
              <a:t>screen</a:t>
            </a:r>
            <a:r>
              <a:rPr lang="es-MX" dirty="0"/>
              <a:t>&gt;</a:t>
            </a:r>
          </a:p>
          <a:p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897082" y="1834935"/>
            <a:ext cx="46417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La etiqueta &lt;LINK&gt; se coloca en la cabecera HEAD del documento. El atributo opcional TYPE se usa para especificar un tipo de medio --</a:t>
            </a:r>
            <a:r>
              <a:rPr lang="es-MX" sz="2000" dirty="0" err="1">
                <a:latin typeface="Comic Sans MS" panose="030F0702030302020204" pitchFamily="66" charset="0"/>
              </a:rPr>
              <a:t>text</a:t>
            </a:r>
            <a:r>
              <a:rPr lang="es-MX" sz="2000" dirty="0">
                <a:latin typeface="Comic Sans MS" panose="030F0702030302020204" pitchFamily="66" charset="0"/>
              </a:rPr>
              <a:t>/</a:t>
            </a:r>
            <a:r>
              <a:rPr lang="es-MX" sz="2000" dirty="0" err="1">
                <a:latin typeface="Comic Sans MS" panose="030F0702030302020204" pitchFamily="66" charset="0"/>
              </a:rPr>
              <a:t>css</a:t>
            </a:r>
            <a:r>
              <a:rPr lang="es-MX" sz="2000" dirty="0">
                <a:latin typeface="Comic Sans MS" panose="030F0702030302020204" pitchFamily="66" charset="0"/>
              </a:rPr>
              <a:t> para una hoja de estilo en cascada-- permitiéndole a los navegadores omitir los tipos de hoja de estilo que no soportan. 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740364" y="17280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Las hoja de estilo externas no </a:t>
            </a:r>
            <a:r>
              <a:rPr lang="es-MX" sz="2000" dirty="0" err="1">
                <a:latin typeface="Comic Sans MS" panose="030F0702030302020204" pitchFamily="66" charset="0"/>
              </a:rPr>
              <a:t>debrían</a:t>
            </a:r>
            <a:r>
              <a:rPr lang="es-MX" sz="2000" dirty="0">
                <a:latin typeface="Comic Sans MS" panose="030F0702030302020204" pitchFamily="66" charset="0"/>
              </a:rPr>
              <a:t> contener ninguna etiqueta HTML como &lt;HEAD&gt; o &lt;STYLE&gt;. La hoja de estilo solo debería consistir simplemente de reglas de estilo o sentencias. Un archivo que solo consista de</a:t>
            </a:r>
          </a:p>
          <a:p>
            <a:pPr algn="just"/>
            <a:endParaRPr lang="es-MX" sz="2000" dirty="0">
              <a:latin typeface="Comic Sans MS" panose="030F0702030302020204" pitchFamily="66" charset="0"/>
            </a:endParaRPr>
          </a:p>
          <a:p>
            <a:pPr algn="just"/>
            <a:r>
              <a:rPr lang="es-MX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P</a:t>
            </a:r>
            <a:r>
              <a:rPr lang="es-MX" sz="2000" dirty="0">
                <a:latin typeface="Comic Sans MS" panose="030F0702030302020204" pitchFamily="66" charset="0"/>
              </a:rPr>
              <a:t> { </a:t>
            </a:r>
            <a:r>
              <a:rPr lang="es-MX" sz="20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margin</a:t>
            </a:r>
            <a:r>
              <a:rPr lang="es-MX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: 2em </a:t>
            </a:r>
            <a:r>
              <a:rPr lang="es-MX" sz="2000" dirty="0">
                <a:latin typeface="Comic Sans MS" panose="030F0702030302020204" pitchFamily="66" charset="0"/>
              </a:rPr>
              <a:t>}</a:t>
            </a:r>
          </a:p>
          <a:p>
            <a:pPr algn="just"/>
            <a:endParaRPr lang="es-MX" sz="2000" dirty="0">
              <a:latin typeface="Comic Sans MS" panose="030F0702030302020204" pitchFamily="66" charset="0"/>
            </a:endParaRPr>
          </a:p>
          <a:p>
            <a:pPr algn="just"/>
            <a:r>
              <a:rPr lang="es-MX" sz="2000" dirty="0">
                <a:latin typeface="Comic Sans MS" panose="030F0702030302020204" pitchFamily="66" charset="0"/>
              </a:rPr>
              <a:t>podría usarse como una hoja de estilo externa.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47415" y="1110784"/>
            <a:ext cx="39020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Hoja de Estilo Externa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076752" y="4610388"/>
            <a:ext cx="41184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linkClick r:id="rId2" action="ppaction://hlinkfile"/>
              </a:rPr>
              <a:t>Etiqueta STYLE en HTML</a:t>
            </a:r>
            <a:endParaRPr lang="es-E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605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9" grpId="1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A192BCB-EF8B-450C-AA19-877F73F84D0D}"/>
              </a:ext>
            </a:extLst>
          </p:cNvPr>
          <p:cNvSpPr/>
          <p:nvPr/>
        </p:nvSpPr>
        <p:spPr>
          <a:xfrm>
            <a:off x="3307339" y="1300072"/>
            <a:ext cx="4993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BIBLIOGRAFÍA: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E6EDDAE-988A-449F-82F8-0357894D6D20}"/>
              </a:ext>
            </a:extLst>
          </p:cNvPr>
          <p:cNvSpPr/>
          <p:nvPr/>
        </p:nvSpPr>
        <p:spPr>
          <a:xfrm>
            <a:off x="904852" y="2394195"/>
            <a:ext cx="1099531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s-MX" sz="2400" dirty="0">
                <a:latin typeface="Comic Sans MS" panose="030F0702030302020204" pitchFamily="66" charset="0"/>
                <a:hlinkClick r:id="rId2"/>
              </a:rPr>
              <a:t>https://developer.mozilla.org/es/docs/Web/CSS</a:t>
            </a:r>
            <a:endParaRPr lang="es-MX" sz="2400" dirty="0">
              <a:latin typeface="Comic Sans MS" panose="030F0702030302020204" pitchFamily="66" charset="0"/>
            </a:endParaRPr>
          </a:p>
          <a:p>
            <a:pPr marL="342900" indent="-342900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s-MX" sz="2400" dirty="0">
                <a:latin typeface="Comic Sans MS" panose="030F0702030302020204" pitchFamily="66" charset="0"/>
                <a:hlinkClick r:id="rId3"/>
              </a:rPr>
              <a:t>https://developer.mozilla.org/en-US/docs/Web/CSS/Syntax</a:t>
            </a:r>
            <a:endParaRPr lang="es-MX" sz="2400" dirty="0">
              <a:latin typeface="Comic Sans MS" panose="030F0702030302020204" pitchFamily="66" charset="0"/>
            </a:endParaRPr>
          </a:p>
          <a:p>
            <a:pPr marL="342900" indent="-342900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s-MX" sz="2400" dirty="0">
                <a:latin typeface="Comic Sans MS" panose="030F0702030302020204" pitchFamily="66" charset="0"/>
                <a:hlinkClick r:id="rId4"/>
              </a:rPr>
              <a:t>http://aprende-web.net/css/css1_1.php</a:t>
            </a:r>
            <a:endParaRPr lang="es-MX" sz="2400" dirty="0">
              <a:latin typeface="Comic Sans MS" panose="030F0702030302020204" pitchFamily="66" charset="0"/>
            </a:endParaRPr>
          </a:p>
          <a:p>
            <a:pPr marL="342900" indent="-342900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s-MX" sz="2400" dirty="0">
                <a:latin typeface="Comic Sans MS" panose="030F0702030302020204" pitchFamily="66" charset="0"/>
                <a:hlinkClick r:id="rId5"/>
              </a:rPr>
              <a:t>https://www.w3.org/Style/CSS/#specs</a:t>
            </a:r>
            <a:endParaRPr lang="es-MX" sz="2400" dirty="0">
              <a:latin typeface="Comic Sans MS" panose="030F0702030302020204" pitchFamily="66" charset="0"/>
            </a:endParaRPr>
          </a:p>
          <a:p>
            <a:pPr marL="342900" indent="-342900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s-MX" sz="2400" dirty="0">
                <a:latin typeface="Comic Sans MS" panose="030F0702030302020204" pitchFamily="66" charset="0"/>
                <a:hlinkClick r:id="rId6"/>
              </a:rPr>
              <a:t>https://es.wikipedia.org/wiki/Hoja_de_estilos_en_cascada</a:t>
            </a:r>
            <a:endParaRPr lang="es-MX" sz="2400" dirty="0">
              <a:latin typeface="Comic Sans MS" panose="030F0702030302020204" pitchFamily="66" charset="0"/>
            </a:endParaRPr>
          </a:p>
          <a:p>
            <a:pPr marL="342900" indent="-342900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s-MX" sz="2400" dirty="0">
                <a:latin typeface="Comic Sans MS" panose="030F0702030302020204" pitchFamily="66" charset="0"/>
                <a:hlinkClick r:id="rId7"/>
              </a:rPr>
              <a:t>https://es.wikipedia.org/wiki/Hoja_de_estilos_en_cascada#Historia</a:t>
            </a:r>
            <a:endParaRPr lang="es-MX" sz="2400" dirty="0">
              <a:latin typeface="Comic Sans MS" panose="030F0702030302020204" pitchFamily="66" charset="0"/>
            </a:endParaRPr>
          </a:p>
          <a:p>
            <a:pPr marL="342900" indent="-342900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s-MX" sz="2400" dirty="0">
                <a:latin typeface="Comic Sans MS" panose="030F0702030302020204" pitchFamily="66" charset="0"/>
                <a:hlinkClick r:id="rId8"/>
              </a:rPr>
              <a:t>https://es.wikipedia.org/wiki/Hoja_de_estilos_en_cascada#Niveles</a:t>
            </a:r>
            <a:endParaRPr lang="es-MX" sz="2400" dirty="0">
              <a:latin typeface="Comic Sans MS" panose="030F0702030302020204" pitchFamily="66" charset="0"/>
            </a:endParaRPr>
          </a:p>
          <a:p>
            <a:pPr marL="342900" indent="-342900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s-MX" sz="2400" dirty="0">
                <a:latin typeface="Comic Sans MS" panose="030F0702030302020204" pitchFamily="66" charset="0"/>
                <a:hlinkClick r:id="rId9"/>
              </a:rPr>
              <a:t>https://es.wikipedia.org/wiki/Hoja_de_estilos_en_cascada#Limitaciones</a:t>
            </a:r>
            <a:endParaRPr lang="es-MX" sz="2400" dirty="0">
              <a:latin typeface="Comic Sans MS" panose="030F0702030302020204" pitchFamily="66" charset="0"/>
            </a:endParaRPr>
          </a:p>
          <a:p>
            <a:pPr marL="342900" indent="-342900" algn="just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es-MX" sz="2400" dirty="0">
                <a:latin typeface="Comic Sans MS" panose="030F0702030302020204" pitchFamily="66" charset="0"/>
                <a:hlinkClick r:id="rId10"/>
              </a:rPr>
              <a:t>https://es.wikipedia.org/wiki/Hoja_de_estilos_en_cascada#Ventajas</a:t>
            </a:r>
            <a:endParaRPr lang="es-MX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9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F8026F6-668F-4DAC-998D-B4A25483241E}"/>
              </a:ext>
            </a:extLst>
          </p:cNvPr>
          <p:cNvSpPr/>
          <p:nvPr/>
        </p:nvSpPr>
        <p:spPr>
          <a:xfrm>
            <a:off x="1936140" y="1951335"/>
            <a:ext cx="8563563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racked Johnnie" panose="00000400000000000000" pitchFamily="2" charset="0"/>
              </a:rPr>
              <a:t>FIN :v</a:t>
            </a:r>
            <a:endParaRPr lang="es-ES" sz="16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racked Johnni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8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8804D4F-6039-49AB-8B30-8620D3BC8830}"/>
              </a:ext>
            </a:extLst>
          </p:cNvPr>
          <p:cNvSpPr/>
          <p:nvPr/>
        </p:nvSpPr>
        <p:spPr>
          <a:xfrm rot="21078804">
            <a:off x="42197" y="341213"/>
            <a:ext cx="47997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¿Qué es CSS?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E70B37-3BC3-4A1D-8BEE-A85070CC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98" y="3861686"/>
            <a:ext cx="2468123" cy="2665573"/>
          </a:xfrm>
          <a:prstGeom prst="rect">
            <a:avLst/>
          </a:prstGeom>
        </p:spPr>
      </p:pic>
      <p:sp>
        <p:nvSpPr>
          <p:cNvPr id="7" name="Bocadillo nube: nube 6">
            <a:extLst>
              <a:ext uri="{FF2B5EF4-FFF2-40B4-BE49-F238E27FC236}">
                <a16:creationId xmlns:a16="http://schemas.microsoft.com/office/drawing/2014/main" id="{9332D9F2-4274-4BD2-87AF-E9B8FB3F646C}"/>
              </a:ext>
            </a:extLst>
          </p:cNvPr>
          <p:cNvSpPr/>
          <p:nvPr/>
        </p:nvSpPr>
        <p:spPr>
          <a:xfrm>
            <a:off x="1709573" y="1136947"/>
            <a:ext cx="3920055" cy="2724739"/>
          </a:xfrm>
          <a:prstGeom prst="cloudCallout">
            <a:avLst>
              <a:gd name="adj1" fmla="val -30620"/>
              <a:gd name="adj2" fmla="val 6107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A73AAA-F563-4539-B700-E90E04E94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701"/>
          <a:stretch/>
        </p:blipFill>
        <p:spPr>
          <a:xfrm>
            <a:off x="3125041" y="1714125"/>
            <a:ext cx="1096764" cy="156465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4B520D2-2CED-41CA-BAEE-5FA3D73A8C0B}"/>
              </a:ext>
            </a:extLst>
          </p:cNvPr>
          <p:cNvSpPr/>
          <p:nvPr/>
        </p:nvSpPr>
        <p:spPr>
          <a:xfrm>
            <a:off x="6011695" y="1136947"/>
            <a:ext cx="56057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  <a:cs typeface="Arial" panose="020B0604020202020204" pitchFamily="34" charset="0"/>
              </a:rPr>
              <a:t>Hojas de Estilo en Cascada (Cascading Style Sheets) es el lenguaje utilizado para describir la presentación de documentos HTML o XML. CSS describe como debe ser renderizado el elemento estructurado en pantalla.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42FA8D0-0C82-4708-B08A-D888C202C9D7}"/>
              </a:ext>
            </a:extLst>
          </p:cNvPr>
          <p:cNvSpPr/>
          <p:nvPr/>
        </p:nvSpPr>
        <p:spPr>
          <a:xfrm>
            <a:off x="5160960" y="3075939"/>
            <a:ext cx="64565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CSS es uno de los lenguajes base de la Open Web y posee una especificación estandarizada por parte del W3C. Desarrollado en niveles, CSS1 es ahora obsoleto, CSS2.1 es una recomendación y CSS3, ahora dividido en módulos más pequeños, está progresando en camino al estándar.</a:t>
            </a:r>
          </a:p>
        </p:txBody>
      </p:sp>
    </p:spTree>
    <p:extLst>
      <p:ext uri="{BB962C8B-B14F-4D97-AF65-F5344CB8AC3E}">
        <p14:creationId xmlns:p14="http://schemas.microsoft.com/office/powerpoint/2010/main" val="9304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AEE0964-3A75-42D2-AF28-B477866EC4A6}"/>
              </a:ext>
            </a:extLst>
          </p:cNvPr>
          <p:cNvSpPr/>
          <p:nvPr/>
        </p:nvSpPr>
        <p:spPr>
          <a:xfrm>
            <a:off x="6769644" y="466326"/>
            <a:ext cx="42146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8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BN Jinx" panose="00000400000000000000" pitchFamily="2" charset="0"/>
              </a:rPr>
              <a:t>Historia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D6E83FA-C375-40DD-9978-9D77D55091E3}"/>
              </a:ext>
            </a:extLst>
          </p:cNvPr>
          <p:cNvSpPr/>
          <p:nvPr/>
        </p:nvSpPr>
        <p:spPr>
          <a:xfrm>
            <a:off x="1289023" y="2113615"/>
            <a:ext cx="9695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CSS fue propuesto primeramente por </a:t>
            </a:r>
            <a:r>
              <a:rPr lang="es-MX" sz="2000" dirty="0" err="1">
                <a:latin typeface="Comic Sans MS" panose="030F0702030302020204" pitchFamily="66" charset="0"/>
              </a:rPr>
              <a:t>Håkon</a:t>
            </a:r>
            <a:r>
              <a:rPr lang="es-MX" sz="2000" dirty="0">
                <a:latin typeface="Comic Sans MS" panose="030F0702030302020204" pitchFamily="66" charset="0"/>
              </a:rPr>
              <a:t> </a:t>
            </a:r>
            <a:r>
              <a:rPr lang="es-MX" sz="2000" dirty="0" err="1">
                <a:latin typeface="Comic Sans MS" panose="030F0702030302020204" pitchFamily="66" charset="0"/>
              </a:rPr>
              <a:t>Wium</a:t>
            </a:r>
            <a:r>
              <a:rPr lang="es-MX" sz="2000" dirty="0">
                <a:latin typeface="Comic Sans MS" panose="030F0702030302020204" pitchFamily="66" charset="0"/>
              </a:rPr>
              <a:t> Lie el 10 de octubre de 1994.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AE8B42-D2DA-4CF9-B622-D396E457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84" y="2657841"/>
            <a:ext cx="2456843" cy="3280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4D2A74D-A12F-4DE1-9677-1EE099B5B182}"/>
              </a:ext>
            </a:extLst>
          </p:cNvPr>
          <p:cNvSpPr/>
          <p:nvPr/>
        </p:nvSpPr>
        <p:spPr>
          <a:xfrm>
            <a:off x="3116311" y="2713095"/>
            <a:ext cx="302033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Muchos otros lenguajes de hojas de estilos fueron propuestos al mismo tiempo, y las discusiones en las listas de correo públicas dentro del W3C dieron lugar a la primera Recomendación CSS por el W3C (CSS1)​ en 1996.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04B4BD2-D899-45A0-89EA-71A4B99483AD}"/>
              </a:ext>
            </a:extLst>
          </p:cNvPr>
          <p:cNvSpPr/>
          <p:nvPr/>
        </p:nvSpPr>
        <p:spPr>
          <a:xfrm>
            <a:off x="6136641" y="2713095"/>
            <a:ext cx="27677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En particular, la propuesta de Bert </a:t>
            </a:r>
            <a:r>
              <a:rPr lang="es-MX" sz="2000" dirty="0" err="1">
                <a:latin typeface="Comic Sans MS" panose="030F0702030302020204" pitchFamily="66" charset="0"/>
              </a:rPr>
              <a:t>Bos</a:t>
            </a:r>
            <a:r>
              <a:rPr lang="es-MX" sz="2000" dirty="0">
                <a:latin typeface="Comic Sans MS" panose="030F0702030302020204" pitchFamily="66" charset="0"/>
              </a:rPr>
              <a:t> fue influyente; él fue el coautor de CSS1y es reconocido cono el </a:t>
            </a:r>
            <a:r>
              <a:rPr lang="es-MX" sz="2000" dirty="0" err="1">
                <a:latin typeface="Comic Sans MS" panose="030F0702030302020204" pitchFamily="66" charset="0"/>
              </a:rPr>
              <a:t>cocreador</a:t>
            </a:r>
            <a:r>
              <a:rPr lang="es-MX" sz="2000" dirty="0">
                <a:latin typeface="Comic Sans MS" panose="030F0702030302020204" pitchFamily="66" charset="0"/>
              </a:rPr>
              <a:t> de CSS.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7EAA36-1C04-4DCA-A5A5-24F674A07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7" r="7873"/>
          <a:stretch/>
        </p:blipFill>
        <p:spPr>
          <a:xfrm>
            <a:off x="9156971" y="2713095"/>
            <a:ext cx="2456843" cy="3280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7135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5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25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25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17576FF-FB9E-4B22-A0B6-AEF91CB3DF0C}"/>
              </a:ext>
            </a:extLst>
          </p:cNvPr>
          <p:cNvSpPr/>
          <p:nvPr/>
        </p:nvSpPr>
        <p:spPr>
          <a:xfrm rot="21228355">
            <a:off x="906732" y="1134661"/>
            <a:ext cx="380264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dirty="0">
                <a:ln w="0"/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BN Machine" panose="00000400000000000000" pitchFamily="2" charset="0"/>
              </a:rPr>
              <a:t>CSS Datos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98CC731-AC94-450F-BF9D-604EEB7ABE90}"/>
              </a:ext>
            </a:extLst>
          </p:cNvPr>
          <p:cNvSpPr/>
          <p:nvPr/>
        </p:nvSpPr>
        <p:spPr>
          <a:xfrm>
            <a:off x="5110263" y="82578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Al principio las páginas web estaban hechas sólo con HTML, sin embargo pronto se vio que este lenguaje tenía muchas limitaciones cuando se quería hacer el diseño de la página y el estilo de sus elementos.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321FE6B-0E04-42C1-B9C0-FBA3552C8146}"/>
              </a:ext>
            </a:extLst>
          </p:cNvPr>
          <p:cNvSpPr/>
          <p:nvPr/>
        </p:nvSpPr>
        <p:spPr>
          <a:xfrm>
            <a:off x="907914" y="266600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Para solucionar esto se creó el lenguaje CSS. Con CSS separamos los dos aspectos de la página. Por un lado con HTML nos ocupamos del contenido, y por otro con CSS nos ocupamos del estilo.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13B1403-90A8-422D-98FC-EBFC89138D5D}"/>
              </a:ext>
            </a:extLst>
          </p:cNvPr>
          <p:cNvSpPr/>
          <p:nvPr/>
        </p:nvSpPr>
        <p:spPr>
          <a:xfrm>
            <a:off x="1796376" y="4368651"/>
            <a:ext cx="69974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De esta manera, aunque tenemos que utilizar dos códigos diferentes, los códigos quedan mucho más claros.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2065F94-5B9E-465C-9A0D-9999233E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515" y="2446031"/>
            <a:ext cx="3750388" cy="18030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1500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F7A38E6-EA44-4D51-B2F0-93721CE0DE26}"/>
              </a:ext>
            </a:extLst>
          </p:cNvPr>
          <p:cNvSpPr/>
          <p:nvPr/>
        </p:nvSpPr>
        <p:spPr>
          <a:xfrm rot="509594">
            <a:off x="6585219" y="671607"/>
            <a:ext cx="4507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N Machine" panose="00000400000000000000" pitchFamily="2" charset="0"/>
              </a:rPr>
              <a:t>CSS Datos x2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N Machine" panose="00000400000000000000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84B48C-3896-47A2-9744-E8511DAF25FD}"/>
              </a:ext>
            </a:extLst>
          </p:cNvPr>
          <p:cNvSpPr/>
          <p:nvPr/>
        </p:nvSpPr>
        <p:spPr>
          <a:xfrm>
            <a:off x="544748" y="2097847"/>
            <a:ext cx="75486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Desde la creación de este lenguaje ha habido varias versiones. La primera es CSS 1, y la actual es CSS 2.1; se está trabajando actualmente en una nueva versión más avanzada, CSS 3. El problema es que no todos los navegadores interpretan correctamente la versión CSS 3.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EBADC6-6815-4311-ABAA-A1DC3D73F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1" y="2136843"/>
            <a:ext cx="2869321" cy="4059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Globo: flecha derecha 10">
            <a:extLst>
              <a:ext uri="{FF2B5EF4-FFF2-40B4-BE49-F238E27FC236}">
                <a16:creationId xmlns:a16="http://schemas.microsoft.com/office/drawing/2014/main" id="{D065B04A-293F-43B5-918F-43AC5B133779}"/>
              </a:ext>
            </a:extLst>
          </p:cNvPr>
          <p:cNvSpPr/>
          <p:nvPr/>
        </p:nvSpPr>
        <p:spPr>
          <a:xfrm>
            <a:off x="544748" y="4356393"/>
            <a:ext cx="2821022" cy="1460747"/>
          </a:xfrm>
          <a:prstGeom prst="rightArrowCallout">
            <a:avLst>
              <a:gd name="adj1" fmla="val 27505"/>
              <a:gd name="adj2" fmla="val 31263"/>
              <a:gd name="adj3" fmla="val 32516"/>
              <a:gd name="adj4" fmla="val 70602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dirty="0">
                <a:latin typeface="Calligraphic" pitchFamily="2" charset="0"/>
              </a:rPr>
              <a:t>CSS1</a:t>
            </a:r>
          </a:p>
        </p:txBody>
      </p:sp>
      <p:sp>
        <p:nvSpPr>
          <p:cNvPr id="12" name="Globo: flecha derecha 11">
            <a:extLst>
              <a:ext uri="{FF2B5EF4-FFF2-40B4-BE49-F238E27FC236}">
                <a16:creationId xmlns:a16="http://schemas.microsoft.com/office/drawing/2014/main" id="{EC72BD19-7C3E-4699-9E6A-BC989B3F4693}"/>
              </a:ext>
            </a:extLst>
          </p:cNvPr>
          <p:cNvSpPr/>
          <p:nvPr/>
        </p:nvSpPr>
        <p:spPr>
          <a:xfrm>
            <a:off x="3365770" y="4356392"/>
            <a:ext cx="2821022" cy="1460747"/>
          </a:xfrm>
          <a:prstGeom prst="rightArrowCallout">
            <a:avLst>
              <a:gd name="adj1" fmla="val 27505"/>
              <a:gd name="adj2" fmla="val 31263"/>
              <a:gd name="adj3" fmla="val 32516"/>
              <a:gd name="adj4" fmla="val 706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4800" dirty="0">
                <a:solidFill>
                  <a:schemeClr val="bg1"/>
                </a:solidFill>
                <a:latin typeface="BN Jinx" panose="00000400000000000000" pitchFamily="2" charset="0"/>
              </a:rPr>
              <a:t>CSS2</a:t>
            </a:r>
          </a:p>
        </p:txBody>
      </p:sp>
      <p:sp>
        <p:nvSpPr>
          <p:cNvPr id="13" name="Globo: flecha derecha 12">
            <a:extLst>
              <a:ext uri="{FF2B5EF4-FFF2-40B4-BE49-F238E27FC236}">
                <a16:creationId xmlns:a16="http://schemas.microsoft.com/office/drawing/2014/main" id="{8D79AFC8-C09A-46D5-9A01-829ADE49F6E2}"/>
              </a:ext>
            </a:extLst>
          </p:cNvPr>
          <p:cNvSpPr/>
          <p:nvPr/>
        </p:nvSpPr>
        <p:spPr>
          <a:xfrm>
            <a:off x="6258131" y="4356391"/>
            <a:ext cx="2013624" cy="1460747"/>
          </a:xfrm>
          <a:prstGeom prst="rightArrowCallout">
            <a:avLst>
              <a:gd name="adj1" fmla="val 27505"/>
              <a:gd name="adj2" fmla="val 0"/>
              <a:gd name="adj3" fmla="val 0"/>
              <a:gd name="adj4" fmla="val 100000"/>
            </a:avLst>
          </a:prstGeom>
          <a:scene3d>
            <a:camera prst="orthographicFront">
              <a:rot lat="0" lon="0" rev="0"/>
            </a:camera>
            <a:lightRig rig="threePt" dir="t"/>
          </a:scene3d>
          <a:sp3d>
            <a:bevelT w="50800" h="2540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800" dirty="0">
                <a:solidFill>
                  <a:schemeClr val="bg1"/>
                </a:solidFill>
                <a:latin typeface="Amethyst" pitchFamily="2" charset="0"/>
              </a:rPr>
              <a:t>CSS3</a:t>
            </a:r>
          </a:p>
        </p:txBody>
      </p:sp>
    </p:spTree>
    <p:extLst>
      <p:ext uri="{BB962C8B-B14F-4D97-AF65-F5344CB8AC3E}">
        <p14:creationId xmlns:p14="http://schemas.microsoft.com/office/powerpoint/2010/main" val="1974524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3064957-E39E-4EC5-9714-3903711C6D84}"/>
              </a:ext>
            </a:extLst>
          </p:cNvPr>
          <p:cNvSpPr/>
          <p:nvPr/>
        </p:nvSpPr>
        <p:spPr>
          <a:xfrm>
            <a:off x="8236859" y="1007048"/>
            <a:ext cx="315022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CSS1 :v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5613D4C-B4C1-47E7-822F-CBE6F99642B2}"/>
              </a:ext>
            </a:extLst>
          </p:cNvPr>
          <p:cNvSpPr/>
          <p:nvPr/>
        </p:nvSpPr>
        <p:spPr>
          <a:xfrm>
            <a:off x="577175" y="718052"/>
            <a:ext cx="730223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La primera especificación oficial de CSS, recomendada por la W3C fue CSS1, publicada en diciembre de 1995, y abandonada en abril de 2008.</a:t>
            </a:r>
          </a:p>
          <a:p>
            <a:pPr algn="just"/>
            <a:endParaRPr lang="es-MX" sz="2000" dirty="0">
              <a:latin typeface="Comic Sans MS" panose="030F0702030302020204" pitchFamily="66" charset="0"/>
            </a:endParaRPr>
          </a:p>
          <a:p>
            <a:pPr algn="just"/>
            <a:r>
              <a:rPr lang="es-MX" sz="2000" dirty="0">
                <a:latin typeface="Comic Sans MS" panose="030F0702030302020204" pitchFamily="66" charset="0"/>
              </a:rPr>
              <a:t>Algunas de las funcionalidades que ofrece son: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B0DDF42-B348-4AF5-8014-A5A419D7881F}"/>
              </a:ext>
            </a:extLst>
          </p:cNvPr>
          <p:cNvSpPr/>
          <p:nvPr/>
        </p:nvSpPr>
        <p:spPr>
          <a:xfrm>
            <a:off x="577175" y="2768158"/>
            <a:ext cx="52205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Comic Sans MS" panose="030F0702030302020204" pitchFamily="66" charset="0"/>
              </a:rPr>
              <a:t>Propiedades de las fuentes, como tipo, tamaño, énfasis...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Comic Sans MS" panose="030F0702030302020204" pitchFamily="66" charset="0"/>
              </a:rPr>
              <a:t>Color de texto, fondos, bordes u otros elementos.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Comic Sans MS" panose="030F0702030302020204" pitchFamily="66" charset="0"/>
              </a:rPr>
              <a:t>Atributos del texto, como espaciado entre palabras, letras, líneas, etcétera.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3C701D1-33B0-4EA9-A565-97590B63EADB}"/>
              </a:ext>
            </a:extLst>
          </p:cNvPr>
          <p:cNvSpPr/>
          <p:nvPr/>
        </p:nvSpPr>
        <p:spPr>
          <a:xfrm>
            <a:off x="5985753" y="2768158"/>
            <a:ext cx="58625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Comic Sans MS" panose="030F0702030302020204" pitchFamily="66" charset="0"/>
              </a:rPr>
              <a:t>Alineación de textos, imágenes, tablas u otros.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Comic Sans MS" panose="030F0702030302020204" pitchFamily="66" charset="0"/>
              </a:rPr>
              <a:t>Propiedades de caja, como margen, borde, relleno o espaciado.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Comic Sans MS" panose="030F0702030302020204" pitchFamily="66" charset="0"/>
              </a:rPr>
              <a:t>Propiedades de identificación y presentación de listas.</a:t>
            </a:r>
          </a:p>
        </p:txBody>
      </p:sp>
    </p:spTree>
    <p:extLst>
      <p:ext uri="{BB962C8B-B14F-4D97-AF65-F5344CB8AC3E}">
        <p14:creationId xmlns:p14="http://schemas.microsoft.com/office/powerpoint/2010/main" val="1277331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9D7E764-50F7-4061-A402-E2685808E6CC}"/>
              </a:ext>
            </a:extLst>
          </p:cNvPr>
          <p:cNvSpPr/>
          <p:nvPr/>
        </p:nvSpPr>
        <p:spPr>
          <a:xfrm>
            <a:off x="7731084" y="652152"/>
            <a:ext cx="287771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CSS2 :v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4C4818E-7967-46BF-B438-48E909D48A53}"/>
              </a:ext>
            </a:extLst>
          </p:cNvPr>
          <p:cNvSpPr/>
          <p:nvPr/>
        </p:nvSpPr>
        <p:spPr>
          <a:xfrm>
            <a:off x="1121923" y="1929267"/>
            <a:ext cx="981196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300" dirty="0">
                <a:latin typeface="Comic Sans MS" panose="030F0702030302020204" pitchFamily="66" charset="0"/>
              </a:rPr>
              <a:t>La especificación CSS2 fue desarrollada por la W3C y publicada como recomendación en mayo de 1998, y abandonada en abril de 2008.</a:t>
            </a:r>
          </a:p>
          <a:p>
            <a:pPr algn="just"/>
            <a:endParaRPr lang="es-MX" sz="2300" dirty="0">
              <a:latin typeface="Comic Sans MS" panose="030F0702030302020204" pitchFamily="66" charset="0"/>
            </a:endParaRPr>
          </a:p>
          <a:p>
            <a:pPr algn="just"/>
            <a:r>
              <a:rPr lang="es-MX" sz="2300" dirty="0">
                <a:latin typeface="Comic Sans MS" panose="030F0702030302020204" pitchFamily="66" charset="0"/>
              </a:rPr>
              <a:t>Como ampliación de CSS1, se ofrecieron, entre otras: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5CD4C39-ADD3-4161-AB22-A41B73911902}"/>
              </a:ext>
            </a:extLst>
          </p:cNvPr>
          <p:cNvSpPr/>
          <p:nvPr/>
        </p:nvSpPr>
        <p:spPr>
          <a:xfrm>
            <a:off x="1121923" y="3953917"/>
            <a:ext cx="62382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2000" dirty="0">
                <a:latin typeface="Comic Sans MS" panose="030F0702030302020204" pitchFamily="66" charset="0"/>
              </a:rPr>
              <a:t>Las funcionalidades propias de las capas (&lt;div&gt;) como de posicionamiento relativo/absoluto/fijo, niveles (z-</a:t>
            </a:r>
            <a:r>
              <a:rPr lang="es-MX" sz="2000" dirty="0" err="1">
                <a:latin typeface="Comic Sans MS" panose="030F0702030302020204" pitchFamily="66" charset="0"/>
              </a:rPr>
              <a:t>index</a:t>
            </a:r>
            <a:r>
              <a:rPr lang="es-MX" sz="2000" dirty="0">
                <a:latin typeface="Comic Sans MS" panose="030F0702030302020204" pitchFamily="66" charset="0"/>
              </a:rPr>
              <a:t>), etcétera.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2000" dirty="0">
                <a:latin typeface="Comic Sans MS" panose="030F0702030302020204" pitchFamily="66" charset="0"/>
              </a:rPr>
              <a:t>El concepto de "media </a:t>
            </a:r>
            <a:r>
              <a:rPr lang="es-MX" sz="2000" dirty="0" err="1">
                <a:latin typeface="Comic Sans MS" panose="030F0702030302020204" pitchFamily="66" charset="0"/>
              </a:rPr>
              <a:t>types</a:t>
            </a:r>
            <a:r>
              <a:rPr lang="es-MX" sz="2000" dirty="0">
                <a:latin typeface="Comic Sans MS" panose="030F0702030302020204" pitchFamily="66" charset="0"/>
              </a:rPr>
              <a:t>".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2000" dirty="0">
                <a:latin typeface="Comic Sans MS" panose="030F0702030302020204" pitchFamily="66" charset="0"/>
              </a:rPr>
              <a:t>Soporte para las hojas de estilo auditivas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2000" dirty="0">
                <a:latin typeface="Comic Sans MS" panose="030F0702030302020204" pitchFamily="66" charset="0"/>
              </a:rPr>
              <a:t>Texto bidireccional, sombras, etcétera.</a:t>
            </a:r>
          </a:p>
        </p:txBody>
      </p:sp>
      <p:pic>
        <p:nvPicPr>
          <p:cNvPr id="10" name="Imagen 9" descr="Imagen que contiene interior, juguete&#10;&#10;Descripción generada con confianza alta">
            <a:extLst>
              <a:ext uri="{FF2B5EF4-FFF2-40B4-BE49-F238E27FC236}">
                <a16:creationId xmlns:a16="http://schemas.microsoft.com/office/drawing/2014/main" id="{24623731-CFB9-45F0-B464-7A1881AB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114" y="3444458"/>
            <a:ext cx="3774695" cy="24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47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3F009F-EEB4-4E78-B084-CE9839014588}"/>
              </a:ext>
            </a:extLst>
          </p:cNvPr>
          <p:cNvSpPr/>
          <p:nvPr/>
        </p:nvSpPr>
        <p:spPr>
          <a:xfrm rot="21121293">
            <a:off x="715555" y="771149"/>
            <a:ext cx="287771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CSS3 :v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CA64A2B-F353-4008-BB8B-8572F6835F1B}"/>
              </a:ext>
            </a:extLst>
          </p:cNvPr>
          <p:cNvSpPr/>
          <p:nvPr/>
        </p:nvSpPr>
        <p:spPr>
          <a:xfrm>
            <a:off x="4098587" y="522477"/>
            <a:ext cx="70687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A diferencia de CSS2, que fue una única especificación que definía varias funcionalidades, CSS3 está dividida en varios documentos separados, llamados "módulos".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EFAF356-07DB-4B0D-A227-8A86946479FD}"/>
              </a:ext>
            </a:extLst>
          </p:cNvPr>
          <p:cNvSpPr/>
          <p:nvPr/>
        </p:nvSpPr>
        <p:spPr>
          <a:xfrm>
            <a:off x="343712" y="2244590"/>
            <a:ext cx="36213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Cada módulo añade nuevas funcionalidades a las definidas en CSS2, de manera que se preservan las anteriores para mantener la compatibilidad.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7C16EA1-D862-4D34-ACF6-AF1BD93E58E2}"/>
              </a:ext>
            </a:extLst>
          </p:cNvPr>
          <p:cNvSpPr/>
          <p:nvPr/>
        </p:nvSpPr>
        <p:spPr>
          <a:xfrm>
            <a:off x="7308714" y="2244590"/>
            <a:ext cx="38586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Los trabajos en el CSS3, comenzaron a la vez que se publicó la recomendación oficial de CSS2, y los primeros borradores de CSS3 fueron liberados en junio de 1999.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10B95E6-9CFB-4B52-B1CB-0216BAEF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400" y="1917312"/>
            <a:ext cx="2530500" cy="354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79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A1C0B217-E775-4C5D-88A2-F86C22100D5B}"/>
              </a:ext>
            </a:extLst>
          </p:cNvPr>
          <p:cNvSpPr/>
          <p:nvPr/>
        </p:nvSpPr>
        <p:spPr>
          <a:xfrm rot="463229">
            <a:off x="7456529" y="447656"/>
            <a:ext cx="43909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ligraphic" pitchFamily="2" charset="0"/>
              </a:rPr>
              <a:t>SINTAXIS :v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3DB32D-DFFE-41F8-AEA7-4D3D50CC19E1}"/>
              </a:ext>
            </a:extLst>
          </p:cNvPr>
          <p:cNvSpPr/>
          <p:nvPr/>
        </p:nvSpPr>
        <p:spPr>
          <a:xfrm>
            <a:off x="716914" y="1661743"/>
            <a:ext cx="104444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CSS tiene una sintaxis simple, y usa un conjunto de palabras clave en inglés para especificar los nombres de varias propiedades de estilo.</a:t>
            </a:r>
          </a:p>
          <a:p>
            <a:pPr algn="just"/>
            <a:endParaRPr lang="es-MX" sz="2000" dirty="0">
              <a:latin typeface="Comic Sans MS" panose="030F0702030302020204" pitchFamily="66" charset="0"/>
            </a:endParaRPr>
          </a:p>
          <a:p>
            <a:pPr algn="just"/>
            <a:r>
              <a:rPr lang="es-MX" sz="2000" dirty="0">
                <a:latin typeface="Comic Sans MS" panose="030F0702030302020204" pitchFamily="66" charset="0"/>
              </a:rPr>
              <a:t>Una hoja de estilos consiste en una serie de reglas. Cada regla, o conjunto de reglas consisten en uno o más selectores, y un bloque de declaración.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5E53CBA-D3DF-48AE-B221-420CD90B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29" y="3719546"/>
            <a:ext cx="5800091" cy="2525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24113CE-3FBF-494B-8527-BE4CF267CED3}"/>
              </a:ext>
            </a:extLst>
          </p:cNvPr>
          <p:cNvSpPr/>
          <p:nvPr/>
        </p:nvSpPr>
        <p:spPr>
          <a:xfrm>
            <a:off x="6226029" y="4306400"/>
            <a:ext cx="56635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Comic Sans MS" panose="030F0702030302020204" pitchFamily="66" charset="0"/>
              </a:rPr>
              <a:t>Establecer propiedades CSS a valores específicos es la función principal del lenguaje CSS. Un par de propiedades y valores se denomina declaración , y cualquier motor CSS calcula qué declaraciones se aplican a cada elemento de una página para poder disponerla y diseñarla.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1ED14E8-95A1-499C-A8A8-775922463B36}"/>
              </a:ext>
            </a:extLst>
          </p:cNvPr>
          <p:cNvSpPr/>
          <p:nvPr/>
        </p:nvSpPr>
        <p:spPr>
          <a:xfrm>
            <a:off x="7414410" y="3445736"/>
            <a:ext cx="34740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Declaración:</a:t>
            </a:r>
          </a:p>
        </p:txBody>
      </p:sp>
    </p:spTree>
    <p:extLst>
      <p:ext uri="{BB962C8B-B14F-4D97-AF65-F5344CB8AC3E}">
        <p14:creationId xmlns:p14="http://schemas.microsoft.com/office/powerpoint/2010/main" val="2143702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522</TotalTime>
  <Words>1545</Words>
  <Application>Microsoft Office PowerPoint</Application>
  <PresentationFormat>Panorámica</PresentationFormat>
  <Paragraphs>120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9" baseType="lpstr">
      <vt:lpstr>Alien Encounters</vt:lpstr>
      <vt:lpstr>Amethyst</vt:lpstr>
      <vt:lpstr>Arial</vt:lpstr>
      <vt:lpstr>BN Jinx</vt:lpstr>
      <vt:lpstr>BN Machine</vt:lpstr>
      <vt:lpstr>Calligraphic</vt:lpstr>
      <vt:lpstr>Century Gothic</vt:lpstr>
      <vt:lpstr>Comic Sans MS</vt:lpstr>
      <vt:lpstr>Cracked Johnnie</vt:lpstr>
      <vt:lpstr>DigifaceWide</vt:lpstr>
      <vt:lpstr>Wingdings</vt:lpstr>
      <vt:lpstr>Estela de condensación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</dc:creator>
  <cp:lastModifiedBy>Milton Coarite</cp:lastModifiedBy>
  <cp:revision>46</cp:revision>
  <dcterms:created xsi:type="dcterms:W3CDTF">2017-09-09T20:55:17Z</dcterms:created>
  <dcterms:modified xsi:type="dcterms:W3CDTF">2023-06-19T02:36:54Z</dcterms:modified>
</cp:coreProperties>
</file>